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76" r:id="rId4"/>
    <p:sldId id="277" r:id="rId5"/>
    <p:sldId id="280" r:id="rId6"/>
    <p:sldId id="278" r:id="rId7"/>
    <p:sldId id="281" r:id="rId8"/>
    <p:sldId id="271" r:id="rId9"/>
    <p:sldId id="279" r:id="rId10"/>
    <p:sldId id="285" r:id="rId11"/>
    <p:sldId id="283" r:id="rId12"/>
    <p:sldId id="287" r:id="rId13"/>
    <p:sldId id="286" r:id="rId1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61A5"/>
    <a:srgbClr val="006A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162" d="100"/>
          <a:sy n="162" d="100"/>
        </p:scale>
        <p:origin x="252" y="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74167C88-1BEA-4868-B894-4969E766EDBB}" type="datetimeFigureOut">
              <a:rPr lang="cs-CZ" smtClean="0"/>
              <a:t>10.03.2025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9331B96-9145-408A-AFB9-FAD28B67486A}" type="slidenum">
              <a:rPr lang="cs-CZ" smtClean="0"/>
              <a:t>‹#›</a:t>
            </a:fld>
            <a:endParaRPr lang="cs-CZ"/>
          </a:p>
        </p:txBody>
      </p:sp>
    </p:spTree>
    <p:extLst>
      <p:ext uri="{BB962C8B-B14F-4D97-AF65-F5344CB8AC3E}">
        <p14:creationId xmlns:p14="http://schemas.microsoft.com/office/powerpoint/2010/main" val="2498325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4167C88-1BEA-4868-B894-4969E766EDBB}" type="datetimeFigureOut">
              <a:rPr lang="cs-CZ" smtClean="0"/>
              <a:t>10.03.2025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9331B96-9145-408A-AFB9-FAD28B67486A}" type="slidenum">
              <a:rPr lang="cs-CZ" smtClean="0"/>
              <a:t>‹#›</a:t>
            </a:fld>
            <a:endParaRPr lang="cs-CZ"/>
          </a:p>
        </p:txBody>
      </p:sp>
    </p:spTree>
    <p:extLst>
      <p:ext uri="{BB962C8B-B14F-4D97-AF65-F5344CB8AC3E}">
        <p14:creationId xmlns:p14="http://schemas.microsoft.com/office/powerpoint/2010/main" val="2564986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4167C88-1BEA-4868-B894-4969E766EDBB}" type="datetimeFigureOut">
              <a:rPr lang="cs-CZ" smtClean="0"/>
              <a:t>10.03.2025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9331B96-9145-408A-AFB9-FAD28B67486A}" type="slidenum">
              <a:rPr lang="cs-CZ" smtClean="0"/>
              <a:t>‹#›</a:t>
            </a:fld>
            <a:endParaRPr lang="cs-CZ"/>
          </a:p>
        </p:txBody>
      </p:sp>
    </p:spTree>
    <p:extLst>
      <p:ext uri="{BB962C8B-B14F-4D97-AF65-F5344CB8AC3E}">
        <p14:creationId xmlns:p14="http://schemas.microsoft.com/office/powerpoint/2010/main" val="4046100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4167C88-1BEA-4868-B894-4969E766EDBB}" type="datetimeFigureOut">
              <a:rPr lang="cs-CZ" smtClean="0"/>
              <a:t>10.03.2025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9331B96-9145-408A-AFB9-FAD28B67486A}" type="slidenum">
              <a:rPr lang="cs-CZ" smtClean="0"/>
              <a:t>‹#›</a:t>
            </a:fld>
            <a:endParaRPr lang="cs-CZ"/>
          </a:p>
        </p:txBody>
      </p:sp>
    </p:spTree>
    <p:extLst>
      <p:ext uri="{BB962C8B-B14F-4D97-AF65-F5344CB8AC3E}">
        <p14:creationId xmlns:p14="http://schemas.microsoft.com/office/powerpoint/2010/main" val="3941223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74167C88-1BEA-4868-B894-4969E766EDBB}" type="datetimeFigureOut">
              <a:rPr lang="cs-CZ" smtClean="0"/>
              <a:t>10.03.2025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9331B96-9145-408A-AFB9-FAD28B67486A}" type="slidenum">
              <a:rPr lang="cs-CZ" smtClean="0"/>
              <a:t>‹#›</a:t>
            </a:fld>
            <a:endParaRPr lang="cs-CZ"/>
          </a:p>
        </p:txBody>
      </p:sp>
    </p:spTree>
    <p:extLst>
      <p:ext uri="{BB962C8B-B14F-4D97-AF65-F5344CB8AC3E}">
        <p14:creationId xmlns:p14="http://schemas.microsoft.com/office/powerpoint/2010/main" val="1039068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74167C88-1BEA-4868-B894-4969E766EDBB}" type="datetimeFigureOut">
              <a:rPr lang="cs-CZ" smtClean="0"/>
              <a:t>10.03.2025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9331B96-9145-408A-AFB9-FAD28B67486A}" type="slidenum">
              <a:rPr lang="cs-CZ" smtClean="0"/>
              <a:t>‹#›</a:t>
            </a:fld>
            <a:endParaRPr lang="cs-CZ"/>
          </a:p>
        </p:txBody>
      </p:sp>
    </p:spTree>
    <p:extLst>
      <p:ext uri="{BB962C8B-B14F-4D97-AF65-F5344CB8AC3E}">
        <p14:creationId xmlns:p14="http://schemas.microsoft.com/office/powerpoint/2010/main" val="2587643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74167C88-1BEA-4868-B894-4969E766EDBB}" type="datetimeFigureOut">
              <a:rPr lang="cs-CZ" smtClean="0"/>
              <a:t>10.03.2025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69331B96-9145-408A-AFB9-FAD28B67486A}" type="slidenum">
              <a:rPr lang="cs-CZ" smtClean="0"/>
              <a:t>‹#›</a:t>
            </a:fld>
            <a:endParaRPr lang="cs-CZ"/>
          </a:p>
        </p:txBody>
      </p:sp>
    </p:spTree>
    <p:extLst>
      <p:ext uri="{BB962C8B-B14F-4D97-AF65-F5344CB8AC3E}">
        <p14:creationId xmlns:p14="http://schemas.microsoft.com/office/powerpoint/2010/main" val="174114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74167C88-1BEA-4868-B894-4969E766EDBB}" type="datetimeFigureOut">
              <a:rPr lang="cs-CZ" smtClean="0"/>
              <a:t>10.03.2025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69331B96-9145-408A-AFB9-FAD28B67486A}" type="slidenum">
              <a:rPr lang="cs-CZ" smtClean="0"/>
              <a:t>‹#›</a:t>
            </a:fld>
            <a:endParaRPr lang="cs-CZ"/>
          </a:p>
        </p:txBody>
      </p:sp>
    </p:spTree>
    <p:extLst>
      <p:ext uri="{BB962C8B-B14F-4D97-AF65-F5344CB8AC3E}">
        <p14:creationId xmlns:p14="http://schemas.microsoft.com/office/powerpoint/2010/main" val="1479461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4167C88-1BEA-4868-B894-4969E766EDBB}" type="datetimeFigureOut">
              <a:rPr lang="cs-CZ" smtClean="0"/>
              <a:t>10.03.2025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69331B96-9145-408A-AFB9-FAD28B67486A}" type="slidenum">
              <a:rPr lang="cs-CZ" smtClean="0"/>
              <a:t>‹#›</a:t>
            </a:fld>
            <a:endParaRPr lang="cs-CZ"/>
          </a:p>
        </p:txBody>
      </p:sp>
    </p:spTree>
    <p:extLst>
      <p:ext uri="{BB962C8B-B14F-4D97-AF65-F5344CB8AC3E}">
        <p14:creationId xmlns:p14="http://schemas.microsoft.com/office/powerpoint/2010/main" val="726780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74167C88-1BEA-4868-B894-4969E766EDBB}" type="datetimeFigureOut">
              <a:rPr lang="cs-CZ" smtClean="0"/>
              <a:t>10.03.2025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9331B96-9145-408A-AFB9-FAD28B67486A}" type="slidenum">
              <a:rPr lang="cs-CZ" smtClean="0"/>
              <a:t>‹#›</a:t>
            </a:fld>
            <a:endParaRPr lang="cs-CZ"/>
          </a:p>
        </p:txBody>
      </p:sp>
    </p:spTree>
    <p:extLst>
      <p:ext uri="{BB962C8B-B14F-4D97-AF65-F5344CB8AC3E}">
        <p14:creationId xmlns:p14="http://schemas.microsoft.com/office/powerpoint/2010/main" val="1474980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74167C88-1BEA-4868-B894-4969E766EDBB}" type="datetimeFigureOut">
              <a:rPr lang="cs-CZ" smtClean="0"/>
              <a:t>10.03.2025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9331B96-9145-408A-AFB9-FAD28B67486A}" type="slidenum">
              <a:rPr lang="cs-CZ" smtClean="0"/>
              <a:t>‹#›</a:t>
            </a:fld>
            <a:endParaRPr lang="cs-CZ"/>
          </a:p>
        </p:txBody>
      </p:sp>
    </p:spTree>
    <p:extLst>
      <p:ext uri="{BB962C8B-B14F-4D97-AF65-F5344CB8AC3E}">
        <p14:creationId xmlns:p14="http://schemas.microsoft.com/office/powerpoint/2010/main" val="4137369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167C88-1BEA-4868-B894-4969E766EDBB}" type="datetimeFigureOut">
              <a:rPr lang="cs-CZ" smtClean="0"/>
              <a:t>10.03.2025</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331B96-9145-408A-AFB9-FAD28B67486A}" type="slidenum">
              <a:rPr lang="cs-CZ" smtClean="0"/>
              <a:t>‹#›</a:t>
            </a:fld>
            <a:endParaRPr lang="cs-CZ"/>
          </a:p>
        </p:txBody>
      </p:sp>
    </p:spTree>
    <p:extLst>
      <p:ext uri="{BB962C8B-B14F-4D97-AF65-F5344CB8AC3E}">
        <p14:creationId xmlns:p14="http://schemas.microsoft.com/office/powerpoint/2010/main" val="914800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3266615" y="4143178"/>
            <a:ext cx="7811288" cy="981174"/>
          </a:xfrm>
        </p:spPr>
        <p:txBody>
          <a:bodyPr>
            <a:normAutofit/>
          </a:bodyPr>
          <a:lstStyle/>
          <a:p>
            <a:r>
              <a:rPr lang="cs-CZ" sz="4000" b="1" dirty="0">
                <a:latin typeface="Myriad Pro" panose="020B0503030403020204" pitchFamily="34" charset="0"/>
              </a:rPr>
              <a:t>IFF Nitro</a:t>
            </a:r>
          </a:p>
        </p:txBody>
      </p:sp>
      <p:sp>
        <p:nvSpPr>
          <p:cNvPr id="3" name="Podnadpis 2"/>
          <p:cNvSpPr>
            <a:spLocks noGrp="1"/>
          </p:cNvSpPr>
          <p:nvPr>
            <p:ph type="subTitle" idx="1"/>
          </p:nvPr>
        </p:nvSpPr>
        <p:spPr>
          <a:xfrm>
            <a:off x="4811392" y="5342688"/>
            <a:ext cx="4779996" cy="399885"/>
          </a:xfrm>
        </p:spPr>
        <p:txBody>
          <a:bodyPr>
            <a:normAutofit/>
          </a:bodyPr>
          <a:lstStyle/>
          <a:p>
            <a:r>
              <a:rPr lang="cs-CZ" sz="2000" dirty="0">
                <a:latin typeface="Myriad Pro" panose="020B0503030403020204" pitchFamily="34" charset="0"/>
              </a:rPr>
              <a:t>TECHNOLOGY INTRODUCTION</a:t>
            </a:r>
          </a:p>
        </p:txBody>
      </p:sp>
    </p:spTree>
    <p:extLst>
      <p:ext uri="{BB962C8B-B14F-4D97-AF65-F5344CB8AC3E}">
        <p14:creationId xmlns:p14="http://schemas.microsoft.com/office/powerpoint/2010/main" val="3589298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534E0-CB8D-9211-DAB1-03C857413D2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D906E32-C9C9-0AB9-871C-7C9726E89299}"/>
              </a:ext>
            </a:extLst>
          </p:cNvPr>
          <p:cNvSpPr>
            <a:spLocks noGrp="1"/>
          </p:cNvSpPr>
          <p:nvPr>
            <p:ph type="title"/>
          </p:nvPr>
        </p:nvSpPr>
        <p:spPr>
          <a:xfrm>
            <a:off x="1872942" y="220718"/>
            <a:ext cx="10193459" cy="901788"/>
          </a:xfrm>
        </p:spPr>
        <p:txBody>
          <a:bodyPr/>
          <a:lstStyle/>
          <a:p>
            <a:r>
              <a:rPr lang="cs-CZ" dirty="0">
                <a:latin typeface="Myriad Pro" panose="020B0503030403020204" pitchFamily="34" charset="0"/>
              </a:rPr>
              <a:t>„</a:t>
            </a:r>
            <a:r>
              <a:rPr lang="cs-CZ" dirty="0"/>
              <a:t> </a:t>
            </a:r>
            <a:r>
              <a:rPr lang="cs-CZ" dirty="0" err="1"/>
              <a:t>Christmas</a:t>
            </a:r>
            <a:r>
              <a:rPr lang="cs-CZ" dirty="0"/>
              <a:t> Experiment“</a:t>
            </a:r>
            <a:endParaRPr lang="cs-CZ" dirty="0">
              <a:latin typeface="Myriad Pro" panose="020B0503030403020204" pitchFamily="34" charset="0"/>
            </a:endParaRPr>
          </a:p>
        </p:txBody>
      </p:sp>
      <p:sp>
        <p:nvSpPr>
          <p:cNvPr id="3" name="Zástupný symbol pro obsah 2">
            <a:extLst>
              <a:ext uri="{FF2B5EF4-FFF2-40B4-BE49-F238E27FC236}">
                <a16:creationId xmlns:a16="http://schemas.microsoft.com/office/drawing/2014/main" id="{86743F75-82C3-A959-514F-6CCAE7BA65EA}"/>
              </a:ext>
            </a:extLst>
          </p:cNvPr>
          <p:cNvSpPr>
            <a:spLocks noGrp="1"/>
          </p:cNvSpPr>
          <p:nvPr>
            <p:ph idx="1"/>
          </p:nvPr>
        </p:nvSpPr>
        <p:spPr>
          <a:xfrm>
            <a:off x="534935" y="1741901"/>
            <a:ext cx="5371384" cy="4992478"/>
          </a:xfrm>
        </p:spPr>
        <p:txBody>
          <a:bodyPr>
            <a:normAutofit/>
          </a:bodyPr>
          <a:lstStyle/>
          <a:p>
            <a:r>
              <a:rPr lang="cs-CZ" sz="2000" dirty="0">
                <a:latin typeface="Myriad Pro" panose="020B0503030403020204" pitchFamily="34" charset="0"/>
              </a:rPr>
              <a:t>19.12.2024: </a:t>
            </a:r>
            <a:r>
              <a:rPr lang="en-US" sz="2000" dirty="0">
                <a:latin typeface="Myriad Pro" panose="020B0503030403020204" pitchFamily="34" charset="0"/>
              </a:rPr>
              <a:t>The measurement loop was sealed with biologically active water inside (including residual ammonia).</a:t>
            </a:r>
          </a:p>
          <a:p>
            <a:r>
              <a:rPr lang="en-US" sz="2000" dirty="0">
                <a:latin typeface="Myriad Pro" panose="020B0503030403020204" pitchFamily="34" charset="0"/>
              </a:rPr>
              <a:t>After 60 hours, the O₂ level dropped to zero, while the N₂ content increased by 1.5 mg/L and then stabilized.</a:t>
            </a:r>
          </a:p>
          <a:p>
            <a:r>
              <a:rPr lang="en-US" sz="2000" dirty="0">
                <a:latin typeface="Myriad Pro" panose="020B0503030403020204" pitchFamily="34" charset="0"/>
              </a:rPr>
              <a:t>Using stoichiometric equations, the original ammonia content was calculated (the change in N₂ concentration could only result from biological activity – conversion of ammonia).</a:t>
            </a:r>
          </a:p>
          <a:p>
            <a:r>
              <a:rPr lang="en-US" sz="2000" dirty="0">
                <a:latin typeface="Myriad Pro" panose="020B0503030403020204" pitchFamily="34" charset="0"/>
              </a:rPr>
              <a:t>Calculated ammonia value: </a:t>
            </a:r>
            <a:r>
              <a:rPr lang="en-US" sz="2000" b="1" dirty="0">
                <a:latin typeface="Myriad Pro" panose="020B0503030403020204" pitchFamily="34" charset="0"/>
              </a:rPr>
              <a:t>1.94 mg/L</a:t>
            </a:r>
            <a:r>
              <a:rPr lang="cs-CZ" sz="2000" b="1" dirty="0">
                <a:latin typeface="Myriad Pro" panose="020B0503030403020204" pitchFamily="34" charset="0"/>
              </a:rPr>
              <a:t> </a:t>
            </a:r>
            <a:r>
              <a:rPr lang="en-US" sz="2000" dirty="0">
                <a:latin typeface="Myriad Pro" panose="020B0503030403020204" pitchFamily="34" charset="0"/>
              </a:rPr>
              <a:t>NH₄⁺</a:t>
            </a:r>
            <a:r>
              <a:rPr lang="cs-CZ" sz="2000" b="1" dirty="0">
                <a:latin typeface="Myriad Pro" panose="020B0503030403020204" pitchFamily="34" charset="0"/>
              </a:rPr>
              <a:t>.</a:t>
            </a:r>
          </a:p>
          <a:p>
            <a:endParaRPr lang="cs-CZ" sz="2000" b="1" dirty="0">
              <a:latin typeface="Myriad Pro" panose="020B0503030403020204" pitchFamily="34" charset="0"/>
            </a:endParaRPr>
          </a:p>
          <a:p>
            <a:r>
              <a:rPr lang="en-US" sz="2000" u="sng" dirty="0">
                <a:latin typeface="Myriad Pro" panose="020B0503030403020204" pitchFamily="34" charset="0"/>
              </a:rPr>
              <a:t>The difference between the calculated and measured ammonia value was </a:t>
            </a:r>
            <a:r>
              <a:rPr lang="en-US" sz="2000" b="1" u="sng" dirty="0">
                <a:latin typeface="Myriad Pro" panose="020B0503030403020204" pitchFamily="34" charset="0"/>
              </a:rPr>
              <a:t>6%</a:t>
            </a:r>
            <a:r>
              <a:rPr lang="en-US" sz="2000" u="sng" dirty="0">
                <a:latin typeface="Myriad Pro" panose="020B0503030403020204" pitchFamily="34" charset="0"/>
              </a:rPr>
              <a:t>.</a:t>
            </a:r>
            <a:endParaRPr lang="cs-CZ" sz="2000" u="sng" dirty="0">
              <a:latin typeface="Myriad Pro" panose="020B0503030403020204" pitchFamily="34" charset="0"/>
            </a:endParaRPr>
          </a:p>
        </p:txBody>
      </p:sp>
      <p:sp>
        <p:nvSpPr>
          <p:cNvPr id="8" name="TextovéPole 7">
            <a:extLst>
              <a:ext uri="{FF2B5EF4-FFF2-40B4-BE49-F238E27FC236}">
                <a16:creationId xmlns:a16="http://schemas.microsoft.com/office/drawing/2014/main" id="{38BD2F43-5E65-64A8-F345-0B32746C874B}"/>
              </a:ext>
            </a:extLst>
          </p:cNvPr>
          <p:cNvSpPr txBox="1"/>
          <p:nvPr/>
        </p:nvSpPr>
        <p:spPr>
          <a:xfrm>
            <a:off x="3935072" y="937840"/>
            <a:ext cx="4467874" cy="369332"/>
          </a:xfrm>
          <a:prstGeom prst="rect">
            <a:avLst/>
          </a:prstGeom>
          <a:noFill/>
        </p:spPr>
        <p:txBody>
          <a:bodyPr wrap="square" rtlCol="0">
            <a:spAutoFit/>
          </a:bodyPr>
          <a:lstStyle/>
          <a:p>
            <a:r>
              <a:rPr lang="en-US" dirty="0">
                <a:solidFill>
                  <a:srgbClr val="0070C0"/>
                </a:solidFill>
              </a:rPr>
              <a:t>Confirming the Accuracy of Measurement</a:t>
            </a:r>
            <a:endParaRPr lang="cs-CZ" dirty="0">
              <a:solidFill>
                <a:srgbClr val="0070C0"/>
              </a:solidFill>
              <a:latin typeface="Myriad Pro" panose="020B0503030403020204" pitchFamily="34" charset="0"/>
            </a:endParaRPr>
          </a:p>
        </p:txBody>
      </p:sp>
      <p:pic>
        <p:nvPicPr>
          <p:cNvPr id="5" name="Obrázek 4">
            <a:extLst>
              <a:ext uri="{FF2B5EF4-FFF2-40B4-BE49-F238E27FC236}">
                <a16:creationId xmlns:a16="http://schemas.microsoft.com/office/drawing/2014/main" id="{D64340B8-8E29-CEC3-83B0-6254E1625601}"/>
              </a:ext>
            </a:extLst>
          </p:cNvPr>
          <p:cNvPicPr>
            <a:picLocks noChangeAspect="1"/>
          </p:cNvPicPr>
          <p:nvPr/>
        </p:nvPicPr>
        <p:blipFill>
          <a:blip r:embed="rId2"/>
          <a:stretch>
            <a:fillRect/>
          </a:stretch>
        </p:blipFill>
        <p:spPr>
          <a:xfrm>
            <a:off x="5970402" y="1321629"/>
            <a:ext cx="6095999" cy="3100551"/>
          </a:xfrm>
          <a:prstGeom prst="rect">
            <a:avLst/>
          </a:prstGeom>
        </p:spPr>
      </p:pic>
      <p:pic>
        <p:nvPicPr>
          <p:cNvPr id="5122" name="x_x_x__x0000_i1026">
            <a:extLst>
              <a:ext uri="{FF2B5EF4-FFF2-40B4-BE49-F238E27FC236}">
                <a16:creationId xmlns:a16="http://schemas.microsoft.com/office/drawing/2014/main" id="{AA61B50F-ADB9-F0ED-CD23-43D444F177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2855" y="4621303"/>
            <a:ext cx="1813852" cy="671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Přímá spojnice se šipkou 6">
            <a:extLst>
              <a:ext uri="{FF2B5EF4-FFF2-40B4-BE49-F238E27FC236}">
                <a16:creationId xmlns:a16="http://schemas.microsoft.com/office/drawing/2014/main" id="{E951028D-E631-5604-7D3A-100722281D01}"/>
              </a:ext>
            </a:extLst>
          </p:cNvPr>
          <p:cNvCxnSpPr>
            <a:cxnSpLocks/>
          </p:cNvCxnSpPr>
          <p:nvPr/>
        </p:nvCxnSpPr>
        <p:spPr>
          <a:xfrm flipH="1">
            <a:off x="7311276" y="894778"/>
            <a:ext cx="1656123" cy="3181500"/>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Přímá spojnice se šipkou 9">
            <a:extLst>
              <a:ext uri="{FF2B5EF4-FFF2-40B4-BE49-F238E27FC236}">
                <a16:creationId xmlns:a16="http://schemas.microsoft.com/office/drawing/2014/main" id="{E05BB5CB-60FA-D337-BC82-0F2E03B772C3}"/>
              </a:ext>
            </a:extLst>
          </p:cNvPr>
          <p:cNvCxnSpPr>
            <a:cxnSpLocks/>
          </p:cNvCxnSpPr>
          <p:nvPr/>
        </p:nvCxnSpPr>
        <p:spPr>
          <a:xfrm>
            <a:off x="8963475" y="898702"/>
            <a:ext cx="2884480" cy="666484"/>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5" name="TextovéPole 14">
            <a:extLst>
              <a:ext uri="{FF2B5EF4-FFF2-40B4-BE49-F238E27FC236}">
                <a16:creationId xmlns:a16="http://schemas.microsoft.com/office/drawing/2014/main" id="{FA567021-B1B7-D43B-5BA7-6A88BC20D4F2}"/>
              </a:ext>
            </a:extLst>
          </p:cNvPr>
          <p:cNvSpPr txBox="1"/>
          <p:nvPr/>
        </p:nvSpPr>
        <p:spPr>
          <a:xfrm>
            <a:off x="8529349" y="617779"/>
            <a:ext cx="1124731" cy="276999"/>
          </a:xfrm>
          <a:prstGeom prst="rect">
            <a:avLst/>
          </a:prstGeom>
          <a:noFill/>
        </p:spPr>
        <p:txBody>
          <a:bodyPr wrap="none" rtlCol="0">
            <a:spAutoFit/>
          </a:bodyPr>
          <a:lstStyle/>
          <a:p>
            <a:r>
              <a:rPr lang="el-GR" sz="1200" dirty="0"/>
              <a:t>Δ</a:t>
            </a:r>
            <a:r>
              <a:rPr lang="cs-CZ" sz="1200" dirty="0"/>
              <a:t> N₂ = 1,5mg/L</a:t>
            </a:r>
          </a:p>
        </p:txBody>
      </p:sp>
      <p:cxnSp>
        <p:nvCxnSpPr>
          <p:cNvPr id="17" name="Přímá spojnice 16">
            <a:extLst>
              <a:ext uri="{FF2B5EF4-FFF2-40B4-BE49-F238E27FC236}">
                <a16:creationId xmlns:a16="http://schemas.microsoft.com/office/drawing/2014/main" id="{3854ECAF-9688-BD39-5EC8-DE255F5BCE87}"/>
              </a:ext>
            </a:extLst>
          </p:cNvPr>
          <p:cNvCxnSpPr/>
          <p:nvPr/>
        </p:nvCxnSpPr>
        <p:spPr>
          <a:xfrm>
            <a:off x="7158221" y="4061820"/>
            <a:ext cx="153054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Přímá spojnice 18">
            <a:extLst>
              <a:ext uri="{FF2B5EF4-FFF2-40B4-BE49-F238E27FC236}">
                <a16:creationId xmlns:a16="http://schemas.microsoft.com/office/drawing/2014/main" id="{D2A78F83-B345-4962-354D-E5A11D51C79C}"/>
              </a:ext>
            </a:extLst>
          </p:cNvPr>
          <p:cNvCxnSpPr>
            <a:cxnSpLocks/>
          </p:cNvCxnSpPr>
          <p:nvPr/>
        </p:nvCxnSpPr>
        <p:spPr>
          <a:xfrm>
            <a:off x="11486250" y="1568457"/>
            <a:ext cx="640342" cy="0"/>
          </a:xfrm>
          <a:prstGeom prst="line">
            <a:avLst/>
          </a:prstGeom>
        </p:spPr>
        <p:style>
          <a:lnRef idx="3">
            <a:schemeClr val="accent2"/>
          </a:lnRef>
          <a:fillRef idx="0">
            <a:schemeClr val="accent2"/>
          </a:fillRef>
          <a:effectRef idx="2">
            <a:schemeClr val="accent2"/>
          </a:effectRef>
          <a:fontRef idx="minor">
            <a:schemeClr val="tx1"/>
          </a:fontRef>
        </p:style>
      </p:cxnSp>
      <p:sp>
        <p:nvSpPr>
          <p:cNvPr id="21" name="Obdélník: se zakulacenými rohy 20">
            <a:extLst>
              <a:ext uri="{FF2B5EF4-FFF2-40B4-BE49-F238E27FC236}">
                <a16:creationId xmlns:a16="http://schemas.microsoft.com/office/drawing/2014/main" id="{864E394E-D52B-280D-6E65-ECEA58F5AE79}"/>
              </a:ext>
            </a:extLst>
          </p:cNvPr>
          <p:cNvSpPr/>
          <p:nvPr/>
        </p:nvSpPr>
        <p:spPr>
          <a:xfrm>
            <a:off x="5970402" y="4838863"/>
            <a:ext cx="3999028" cy="186019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The monitored system was at peak production, and the fish were moved the following day. The biofilter was operating at its limits, and an independently measured ammonia value was </a:t>
            </a:r>
            <a:r>
              <a:rPr lang="en-US" b="1" dirty="0"/>
              <a:t>1.83 mg/L</a:t>
            </a:r>
            <a:r>
              <a:rPr lang="cs-CZ" b="1" dirty="0"/>
              <a:t> </a:t>
            </a:r>
            <a:r>
              <a:rPr lang="en-US" sz="1800" dirty="0">
                <a:latin typeface="Myriad Pro" panose="020B0503030403020204" pitchFamily="34" charset="0"/>
              </a:rPr>
              <a:t>NH₄⁺</a:t>
            </a:r>
            <a:r>
              <a:rPr lang="en-US" dirty="0"/>
              <a:t>.</a:t>
            </a:r>
            <a:endParaRPr lang="cs-CZ" dirty="0"/>
          </a:p>
        </p:txBody>
      </p:sp>
      <p:sp>
        <p:nvSpPr>
          <p:cNvPr id="22" name="Obdélník: se zakulacenými rohy 21">
            <a:extLst>
              <a:ext uri="{FF2B5EF4-FFF2-40B4-BE49-F238E27FC236}">
                <a16:creationId xmlns:a16="http://schemas.microsoft.com/office/drawing/2014/main" id="{9921A75B-125E-F928-000B-006022878279}"/>
              </a:ext>
            </a:extLst>
          </p:cNvPr>
          <p:cNvSpPr/>
          <p:nvPr/>
        </p:nvSpPr>
        <p:spPr>
          <a:xfrm>
            <a:off x="6532268" y="4601208"/>
            <a:ext cx="2782445" cy="2982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b="1" dirty="0" err="1"/>
              <a:t>Customer</a:t>
            </a:r>
            <a:r>
              <a:rPr lang="cs-CZ" b="1" dirty="0"/>
              <a:t> </a:t>
            </a:r>
            <a:r>
              <a:rPr lang="cs-CZ" b="1" dirty="0" err="1"/>
              <a:t>confirmation</a:t>
            </a:r>
            <a:endParaRPr lang="cs-CZ" b="1" dirty="0"/>
          </a:p>
        </p:txBody>
      </p:sp>
      <p:cxnSp>
        <p:nvCxnSpPr>
          <p:cNvPr id="24" name="Přímá spojnice se šipkou 23">
            <a:extLst>
              <a:ext uri="{FF2B5EF4-FFF2-40B4-BE49-F238E27FC236}">
                <a16:creationId xmlns:a16="http://schemas.microsoft.com/office/drawing/2014/main" id="{43C35880-F004-1E30-912C-C5D1740D840C}"/>
              </a:ext>
            </a:extLst>
          </p:cNvPr>
          <p:cNvCxnSpPr/>
          <p:nvPr/>
        </p:nvCxnSpPr>
        <p:spPr>
          <a:xfrm>
            <a:off x="5305875" y="5199914"/>
            <a:ext cx="467011" cy="200148"/>
          </a:xfrm>
          <a:prstGeom prst="straightConnector1">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6" name="Přímá spojnice se šipkou 25">
            <a:extLst>
              <a:ext uri="{FF2B5EF4-FFF2-40B4-BE49-F238E27FC236}">
                <a16:creationId xmlns:a16="http://schemas.microsoft.com/office/drawing/2014/main" id="{767AF971-F6AE-E4CD-6020-571119F00A82}"/>
              </a:ext>
            </a:extLst>
          </p:cNvPr>
          <p:cNvCxnSpPr/>
          <p:nvPr/>
        </p:nvCxnSpPr>
        <p:spPr>
          <a:xfrm flipH="1">
            <a:off x="5321573" y="5949487"/>
            <a:ext cx="443464" cy="137356"/>
          </a:xfrm>
          <a:prstGeom prst="straightConnector1">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01540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62347-24E1-E981-6CE5-70A3DD4FC2B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6F09078-FD94-7516-A2A1-FBD53F134F03}"/>
              </a:ext>
            </a:extLst>
          </p:cNvPr>
          <p:cNvSpPr>
            <a:spLocks noGrp="1"/>
          </p:cNvSpPr>
          <p:nvPr>
            <p:ph type="title"/>
          </p:nvPr>
        </p:nvSpPr>
        <p:spPr>
          <a:xfrm>
            <a:off x="1872942" y="220718"/>
            <a:ext cx="10193459" cy="901788"/>
          </a:xfrm>
        </p:spPr>
        <p:txBody>
          <a:bodyPr/>
          <a:lstStyle/>
          <a:p>
            <a:r>
              <a:rPr lang="cs-CZ" dirty="0" err="1"/>
              <a:t>Evaluation</a:t>
            </a:r>
            <a:r>
              <a:rPr lang="cs-CZ" dirty="0"/>
              <a:t> </a:t>
            </a:r>
            <a:r>
              <a:rPr lang="cs-CZ" dirty="0" err="1"/>
              <a:t>of</a:t>
            </a:r>
            <a:r>
              <a:rPr lang="cs-CZ" dirty="0"/>
              <a:t> </a:t>
            </a:r>
            <a:r>
              <a:rPr lang="cs-CZ" dirty="0" err="1"/>
              <a:t>the</a:t>
            </a:r>
            <a:r>
              <a:rPr lang="cs-CZ" dirty="0"/>
              <a:t> Experiment</a:t>
            </a:r>
            <a:endParaRPr lang="cs-CZ" dirty="0">
              <a:latin typeface="Myriad Pro" panose="020B0503030403020204" pitchFamily="34" charset="0"/>
            </a:endParaRPr>
          </a:p>
        </p:txBody>
      </p:sp>
      <p:sp>
        <p:nvSpPr>
          <p:cNvPr id="3" name="Zástupný symbol pro obsah 2">
            <a:extLst>
              <a:ext uri="{FF2B5EF4-FFF2-40B4-BE49-F238E27FC236}">
                <a16:creationId xmlns:a16="http://schemas.microsoft.com/office/drawing/2014/main" id="{97F58113-A30A-2D93-2EF4-5CE8E55973B3}"/>
              </a:ext>
            </a:extLst>
          </p:cNvPr>
          <p:cNvSpPr>
            <a:spLocks noGrp="1"/>
          </p:cNvSpPr>
          <p:nvPr>
            <p:ph idx="1"/>
          </p:nvPr>
        </p:nvSpPr>
        <p:spPr>
          <a:xfrm>
            <a:off x="585952" y="1718420"/>
            <a:ext cx="8554995" cy="4867910"/>
          </a:xfrm>
        </p:spPr>
        <p:txBody>
          <a:bodyPr>
            <a:normAutofit fontScale="77500" lnSpcReduction="20000"/>
          </a:bodyPr>
          <a:lstStyle/>
          <a:p>
            <a:r>
              <a:rPr lang="en-US" dirty="0">
                <a:latin typeface="Myriad Pro" panose="020B0503030403020204" pitchFamily="34" charset="0"/>
              </a:rPr>
              <a:t>The ammonia experiment was repeated under laboratory conditions. It was found that the 6% deviation was caused by disregarding the presence of ammonia in the calculation of N₂ from TDGP, O₂, and CO₂.</a:t>
            </a:r>
          </a:p>
          <a:p>
            <a:r>
              <a:rPr lang="en-US" dirty="0">
                <a:latin typeface="Myriad Pro" panose="020B0503030403020204" pitchFamily="34" charset="0"/>
              </a:rPr>
              <a:t>If ammonia had been correctly accounted for, the calculated nitrogen value would have been lower—thus the subsequent calculation of ammonia concentration would have shown a difference of less than 1% from the measured value.</a:t>
            </a:r>
          </a:p>
          <a:p>
            <a:endParaRPr lang="en-US" dirty="0">
              <a:latin typeface="Myriad Pro" panose="020B0503030403020204" pitchFamily="34" charset="0"/>
            </a:endParaRPr>
          </a:p>
          <a:p>
            <a:r>
              <a:rPr lang="en-US" b="1" dirty="0">
                <a:latin typeface="Myriad Pro" panose="020B0503030403020204" pitchFamily="34" charset="0"/>
              </a:rPr>
              <a:t>It can therefore be stated:</a:t>
            </a:r>
          </a:p>
          <a:p>
            <a:endParaRPr lang="en-US" dirty="0">
              <a:latin typeface="Myriad Pro" panose="020B0503030403020204" pitchFamily="34" charset="0"/>
            </a:endParaRPr>
          </a:p>
          <a:p>
            <a:pPr lvl="1"/>
            <a:r>
              <a:rPr lang="en-US" dirty="0">
                <a:latin typeface="Myriad Pro" panose="020B0503030403020204" pitchFamily="34" charset="0"/>
              </a:rPr>
              <a:t>The measurement of </a:t>
            </a:r>
            <a:r>
              <a:rPr lang="en-US" b="1" dirty="0">
                <a:latin typeface="Myriad Pro" panose="020B0503030403020204" pitchFamily="34" charset="0"/>
              </a:rPr>
              <a:t>TDGP, CO₂, and O₂ exceeded expectations</a:t>
            </a:r>
            <a:r>
              <a:rPr lang="en-US" dirty="0">
                <a:latin typeface="Myriad Pro" panose="020B0503030403020204" pitchFamily="34" charset="0"/>
              </a:rPr>
              <a:t> and fully met the requirements.</a:t>
            </a:r>
          </a:p>
          <a:p>
            <a:pPr lvl="1"/>
            <a:r>
              <a:rPr lang="en-US" dirty="0">
                <a:latin typeface="Myriad Pro" panose="020B0503030403020204" pitchFamily="34" charset="0"/>
              </a:rPr>
              <a:t>The calculated </a:t>
            </a:r>
            <a:r>
              <a:rPr lang="en-US" b="1" dirty="0">
                <a:latin typeface="Myriad Pro" panose="020B0503030403020204" pitchFamily="34" charset="0"/>
              </a:rPr>
              <a:t>N₂ value is within tolerance</a:t>
            </a:r>
            <a:r>
              <a:rPr lang="en-US" dirty="0">
                <a:latin typeface="Myriad Pro" panose="020B0503030403020204" pitchFamily="34" charset="0"/>
              </a:rPr>
              <a:t>. However, to achieve complete accuracy, ammonia content should be included in the calculation, as elevated ammonia can skew the results.</a:t>
            </a:r>
          </a:p>
          <a:p>
            <a:pPr lvl="1"/>
            <a:r>
              <a:rPr lang="en-US" dirty="0">
                <a:latin typeface="Myriad Pro" panose="020B0503030403020204" pitchFamily="34" charset="0"/>
              </a:rPr>
              <a:t>The experiment demonstrated that the applied sensor regeneration/sanitation methods reduce the impact of </a:t>
            </a:r>
            <a:r>
              <a:rPr lang="en-US" b="1" dirty="0">
                <a:latin typeface="Myriad Pro" panose="020B0503030403020204" pitchFamily="34" charset="0"/>
              </a:rPr>
              <a:t>biofouling to an unnoticeable level</a:t>
            </a:r>
            <a:r>
              <a:rPr lang="en-US" dirty="0">
                <a:latin typeface="Myriad Pro" panose="020B0503030403020204" pitchFamily="34" charset="0"/>
              </a:rPr>
              <a:t>.</a:t>
            </a:r>
            <a:endParaRPr lang="cs-CZ" dirty="0">
              <a:latin typeface="Myriad Pro" panose="020B0503030403020204" pitchFamily="34" charset="0"/>
            </a:endParaRPr>
          </a:p>
        </p:txBody>
      </p:sp>
      <p:sp>
        <p:nvSpPr>
          <p:cNvPr id="8" name="TextovéPole 7">
            <a:extLst>
              <a:ext uri="{FF2B5EF4-FFF2-40B4-BE49-F238E27FC236}">
                <a16:creationId xmlns:a16="http://schemas.microsoft.com/office/drawing/2014/main" id="{EA2AE68D-C953-4DF3-4051-18745735A490}"/>
              </a:ext>
            </a:extLst>
          </p:cNvPr>
          <p:cNvSpPr txBox="1"/>
          <p:nvPr/>
        </p:nvSpPr>
        <p:spPr>
          <a:xfrm>
            <a:off x="3935072" y="937840"/>
            <a:ext cx="4221641" cy="369332"/>
          </a:xfrm>
          <a:prstGeom prst="rect">
            <a:avLst/>
          </a:prstGeom>
          <a:noFill/>
        </p:spPr>
        <p:txBody>
          <a:bodyPr wrap="square" rtlCol="0">
            <a:spAutoFit/>
          </a:bodyPr>
          <a:lstStyle/>
          <a:p>
            <a:r>
              <a:rPr lang="en-US" dirty="0">
                <a:solidFill>
                  <a:srgbClr val="006AAC"/>
                </a:solidFill>
                <a:latin typeface="Myriad Pro" panose="020B0503030403020204" pitchFamily="34" charset="0"/>
              </a:rPr>
              <a:t>What Can Be Further Improved?</a:t>
            </a:r>
            <a:endParaRPr lang="cs-CZ" dirty="0">
              <a:solidFill>
                <a:srgbClr val="006AAC"/>
              </a:solidFill>
              <a:latin typeface="Myriad Pro" panose="020B0503030403020204" pitchFamily="34" charset="0"/>
            </a:endParaRPr>
          </a:p>
        </p:txBody>
      </p:sp>
    </p:spTree>
    <p:extLst>
      <p:ext uri="{BB962C8B-B14F-4D97-AF65-F5344CB8AC3E}">
        <p14:creationId xmlns:p14="http://schemas.microsoft.com/office/powerpoint/2010/main" val="1730013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948E1-4D1C-524F-47EC-3EC677B2230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C69E6D3-12E9-D909-67C0-EE736461937E}"/>
              </a:ext>
            </a:extLst>
          </p:cNvPr>
          <p:cNvSpPr>
            <a:spLocks noGrp="1"/>
          </p:cNvSpPr>
          <p:nvPr>
            <p:ph type="title"/>
          </p:nvPr>
        </p:nvSpPr>
        <p:spPr>
          <a:xfrm>
            <a:off x="1872942" y="220718"/>
            <a:ext cx="10193459" cy="901788"/>
          </a:xfrm>
        </p:spPr>
        <p:txBody>
          <a:bodyPr/>
          <a:lstStyle/>
          <a:p>
            <a:r>
              <a:rPr lang="en-US" dirty="0"/>
              <a:t>Conclusion of the Trial Operation</a:t>
            </a:r>
            <a:endParaRPr lang="cs-CZ" dirty="0">
              <a:latin typeface="Myriad Pro" panose="020B0503030403020204" pitchFamily="34" charset="0"/>
            </a:endParaRPr>
          </a:p>
        </p:txBody>
      </p:sp>
      <p:sp>
        <p:nvSpPr>
          <p:cNvPr id="3" name="Zástupný symbol pro obsah 2">
            <a:extLst>
              <a:ext uri="{FF2B5EF4-FFF2-40B4-BE49-F238E27FC236}">
                <a16:creationId xmlns:a16="http://schemas.microsoft.com/office/drawing/2014/main" id="{226D5FE2-A846-293F-7977-304EFE4AC4AD}"/>
              </a:ext>
            </a:extLst>
          </p:cNvPr>
          <p:cNvSpPr>
            <a:spLocks noGrp="1"/>
          </p:cNvSpPr>
          <p:nvPr>
            <p:ph idx="1"/>
          </p:nvPr>
        </p:nvSpPr>
        <p:spPr>
          <a:xfrm>
            <a:off x="585952" y="1718420"/>
            <a:ext cx="8554995" cy="4867910"/>
          </a:xfrm>
        </p:spPr>
        <p:txBody>
          <a:bodyPr>
            <a:normAutofit fontScale="77500" lnSpcReduction="20000"/>
          </a:bodyPr>
          <a:lstStyle/>
          <a:p>
            <a:r>
              <a:rPr lang="en-US" dirty="0">
                <a:latin typeface="Myriad Pro" panose="020B0503030403020204" pitchFamily="34" charset="0"/>
              </a:rPr>
              <a:t>IFF Nitro provides an unprecedented level of accuracy in measuring TDGP, O₂, and CO₂, which enables it to deliver a highly accurate value of dissolved nitrogen.</a:t>
            </a:r>
          </a:p>
          <a:p>
            <a:r>
              <a:rPr lang="en-US" dirty="0">
                <a:latin typeface="Myriad Pro" panose="020B0503030403020204" pitchFamily="34" charset="0"/>
              </a:rPr>
              <a:t>Any potential deviation in the event of elevated ammonia concentrations is insignificant in the context of the intended application. However, the commercial system already allows for compensating this factor through an input from an external sensor.</a:t>
            </a:r>
          </a:p>
          <a:p>
            <a:endParaRPr lang="en-US" dirty="0">
              <a:latin typeface="Myriad Pro" panose="020B0503030403020204" pitchFamily="34" charset="0"/>
            </a:endParaRPr>
          </a:p>
          <a:p>
            <a:r>
              <a:rPr lang="en-US" b="1" dirty="0">
                <a:latin typeface="Myriad Pro" panose="020B0503030403020204" pitchFamily="34" charset="0"/>
              </a:rPr>
              <a:t>IFF Nitro System Capabilities</a:t>
            </a:r>
          </a:p>
          <a:p>
            <a:endParaRPr lang="en-US" dirty="0">
              <a:latin typeface="Myriad Pro" panose="020B0503030403020204" pitchFamily="34" charset="0"/>
            </a:endParaRPr>
          </a:p>
          <a:p>
            <a:pPr lvl="1"/>
            <a:r>
              <a:rPr lang="en-US" dirty="0">
                <a:latin typeface="Myriad Pro" panose="020B0503030403020204" pitchFamily="34" charset="0"/>
              </a:rPr>
              <a:t>Smooth control of degassing system performance → </a:t>
            </a:r>
            <a:r>
              <a:rPr lang="en-US" b="1" dirty="0">
                <a:latin typeface="Myriad Pro" panose="020B0503030403020204" pitchFamily="34" charset="0"/>
              </a:rPr>
              <a:t>reduction in electrical power consumption</a:t>
            </a:r>
          </a:p>
          <a:p>
            <a:pPr lvl="1"/>
            <a:r>
              <a:rPr lang="en-US" dirty="0">
                <a:latin typeface="Myriad Pro" panose="020B0503030403020204" pitchFamily="34" charset="0"/>
              </a:rPr>
              <a:t>Meaningful dosing of oxygen → </a:t>
            </a:r>
            <a:r>
              <a:rPr lang="en-US" b="1" dirty="0">
                <a:latin typeface="Myriad Pro" panose="020B0503030403020204" pitchFamily="34" charset="0"/>
              </a:rPr>
              <a:t>reduction in energy use relative to results achieved</a:t>
            </a:r>
          </a:p>
          <a:p>
            <a:pPr lvl="1"/>
            <a:r>
              <a:rPr lang="en-US" dirty="0">
                <a:latin typeface="Myriad Pro" panose="020B0503030403020204" pitchFamily="34" charset="0"/>
              </a:rPr>
              <a:t>Control of water recirculation level in an RAS system → </a:t>
            </a:r>
            <a:r>
              <a:rPr lang="en-US" b="1" dirty="0">
                <a:latin typeface="Myriad Pro" panose="020B0503030403020204" pitchFamily="34" charset="0"/>
              </a:rPr>
              <a:t>optimization of environmental impact</a:t>
            </a:r>
            <a:endParaRPr lang="cs-CZ" b="1" dirty="0">
              <a:latin typeface="Myriad Pro" panose="020B0503030403020204" pitchFamily="34" charset="0"/>
            </a:endParaRPr>
          </a:p>
        </p:txBody>
      </p:sp>
      <p:sp>
        <p:nvSpPr>
          <p:cNvPr id="8" name="TextovéPole 7">
            <a:extLst>
              <a:ext uri="{FF2B5EF4-FFF2-40B4-BE49-F238E27FC236}">
                <a16:creationId xmlns:a16="http://schemas.microsoft.com/office/drawing/2014/main" id="{9804D018-1102-3C98-EE25-FE1A572A87D7}"/>
              </a:ext>
            </a:extLst>
          </p:cNvPr>
          <p:cNvSpPr txBox="1"/>
          <p:nvPr/>
        </p:nvSpPr>
        <p:spPr>
          <a:xfrm>
            <a:off x="3935072" y="937840"/>
            <a:ext cx="4221641" cy="369332"/>
          </a:xfrm>
          <a:prstGeom prst="rect">
            <a:avLst/>
          </a:prstGeom>
          <a:noFill/>
        </p:spPr>
        <p:txBody>
          <a:bodyPr wrap="square" rtlCol="0">
            <a:spAutoFit/>
          </a:bodyPr>
          <a:lstStyle/>
          <a:p>
            <a:r>
              <a:rPr lang="en-US" dirty="0">
                <a:solidFill>
                  <a:srgbClr val="006AAC"/>
                </a:solidFill>
                <a:latin typeface="Myriad Pro" panose="020B0503030403020204" pitchFamily="34" charset="0"/>
              </a:rPr>
              <a:t>System Released for Commercial Use</a:t>
            </a:r>
            <a:endParaRPr lang="cs-CZ" dirty="0">
              <a:solidFill>
                <a:srgbClr val="006AAC"/>
              </a:solidFill>
              <a:latin typeface="Myriad Pro" panose="020B0503030403020204" pitchFamily="34" charset="0"/>
            </a:endParaRPr>
          </a:p>
        </p:txBody>
      </p:sp>
      <p:pic>
        <p:nvPicPr>
          <p:cNvPr id="5" name="Obrázek 4">
            <a:extLst>
              <a:ext uri="{FF2B5EF4-FFF2-40B4-BE49-F238E27FC236}">
                <a16:creationId xmlns:a16="http://schemas.microsoft.com/office/drawing/2014/main" id="{FBF97201-B787-1FC5-7F60-0E7E929A6226}"/>
              </a:ext>
            </a:extLst>
          </p:cNvPr>
          <p:cNvPicPr>
            <a:picLocks noChangeAspect="1"/>
          </p:cNvPicPr>
          <p:nvPr/>
        </p:nvPicPr>
        <p:blipFill>
          <a:blip r:embed="rId2"/>
          <a:stretch>
            <a:fillRect/>
          </a:stretch>
        </p:blipFill>
        <p:spPr>
          <a:xfrm>
            <a:off x="9173382" y="1847419"/>
            <a:ext cx="2400565" cy="1397154"/>
          </a:xfrm>
          <a:prstGeom prst="rect">
            <a:avLst/>
          </a:prstGeom>
        </p:spPr>
      </p:pic>
    </p:spTree>
    <p:extLst>
      <p:ext uri="{BB962C8B-B14F-4D97-AF65-F5344CB8AC3E}">
        <p14:creationId xmlns:p14="http://schemas.microsoft.com/office/powerpoint/2010/main" val="1432223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E0FA7-0054-5C82-9679-05FE3BAE63B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88854F5-E129-6378-3FC5-CA457E5FBDE2}"/>
              </a:ext>
            </a:extLst>
          </p:cNvPr>
          <p:cNvSpPr>
            <a:spLocks noGrp="1"/>
          </p:cNvSpPr>
          <p:nvPr>
            <p:ph type="title"/>
          </p:nvPr>
        </p:nvSpPr>
        <p:spPr>
          <a:xfrm>
            <a:off x="1872942" y="220718"/>
            <a:ext cx="10193459" cy="901788"/>
          </a:xfrm>
        </p:spPr>
        <p:txBody>
          <a:bodyPr/>
          <a:lstStyle/>
          <a:p>
            <a:r>
              <a:rPr lang="cs-CZ" dirty="0" err="1">
                <a:latin typeface="Myriad Pro" panose="020B0503030403020204" pitchFamily="34" charset="0"/>
              </a:rPr>
              <a:t>Acknowledgements</a:t>
            </a:r>
            <a:endParaRPr lang="cs-CZ" dirty="0">
              <a:latin typeface="Myriad Pro" panose="020B0503030403020204" pitchFamily="34" charset="0"/>
            </a:endParaRPr>
          </a:p>
        </p:txBody>
      </p:sp>
      <p:sp>
        <p:nvSpPr>
          <p:cNvPr id="6" name="TextovéPole 5">
            <a:extLst>
              <a:ext uri="{FF2B5EF4-FFF2-40B4-BE49-F238E27FC236}">
                <a16:creationId xmlns:a16="http://schemas.microsoft.com/office/drawing/2014/main" id="{8C443DD6-9288-9F6E-386D-BC53C9B80EA7}"/>
              </a:ext>
            </a:extLst>
          </p:cNvPr>
          <p:cNvSpPr txBox="1"/>
          <p:nvPr/>
        </p:nvSpPr>
        <p:spPr>
          <a:xfrm>
            <a:off x="2040721" y="1632577"/>
            <a:ext cx="7613459" cy="4524315"/>
          </a:xfrm>
          <a:prstGeom prst="rect">
            <a:avLst/>
          </a:prstGeom>
          <a:noFill/>
        </p:spPr>
        <p:txBody>
          <a:bodyPr wrap="square" rtlCol="0">
            <a:spAutoFit/>
          </a:bodyPr>
          <a:lstStyle/>
          <a:p>
            <a:r>
              <a:rPr lang="en-US" b="1" dirty="0"/>
              <a:t>LEIF MOHR – Andrias Joensen</a:t>
            </a:r>
          </a:p>
          <a:p>
            <a:r>
              <a:rPr lang="en-US" dirty="0"/>
              <a:t>Inspiration for the development of the IFF Nitro system, R&amp;D consultation, implementation support</a:t>
            </a:r>
          </a:p>
          <a:p>
            <a:endParaRPr lang="en-US" dirty="0"/>
          </a:p>
          <a:p>
            <a:r>
              <a:rPr lang="en-US" b="1" dirty="0"/>
              <a:t>MOWI – Michael Mikkelsen</a:t>
            </a:r>
          </a:p>
          <a:p>
            <a:r>
              <a:rPr lang="en-US" dirty="0"/>
              <a:t>Implementation support, collaboration in evaluating the pilot operation</a:t>
            </a:r>
          </a:p>
          <a:p>
            <a:endParaRPr lang="en-US" dirty="0"/>
          </a:p>
          <a:p>
            <a:r>
              <a:rPr lang="en-US" b="1" dirty="0" err="1"/>
              <a:t>CzechTrade</a:t>
            </a:r>
            <a:r>
              <a:rPr lang="en-US" b="1" dirty="0"/>
              <a:t> Agency (Chile branch) – Dipl. Ing. Jiří Jílek</a:t>
            </a:r>
          </a:p>
          <a:p>
            <a:r>
              <a:rPr lang="en-US" dirty="0"/>
              <a:t>Whose Chilean team helped us with market analysis and confirmed interest in the product from Chilean partners</a:t>
            </a:r>
          </a:p>
          <a:p>
            <a:endParaRPr lang="en-US" dirty="0"/>
          </a:p>
          <a:p>
            <a:r>
              <a:rPr lang="en-US" b="1" dirty="0"/>
              <a:t>GRYF – Dipl. Ing. Marek Míša and team</a:t>
            </a:r>
          </a:p>
          <a:p>
            <a:r>
              <a:rPr lang="en-US" dirty="0"/>
              <a:t>Project manager, system architect</a:t>
            </a:r>
          </a:p>
          <a:p>
            <a:endParaRPr lang="en-US" dirty="0"/>
          </a:p>
          <a:p>
            <a:r>
              <a:rPr lang="en-US" b="1" dirty="0"/>
              <a:t>Salmon</a:t>
            </a:r>
          </a:p>
          <a:p>
            <a:r>
              <a:rPr lang="en-US" dirty="0"/>
              <a:t>Whose farming continually presents us with new and ongoing challenges</a:t>
            </a:r>
            <a:endParaRPr lang="cs-CZ" dirty="0"/>
          </a:p>
        </p:txBody>
      </p:sp>
      <p:pic>
        <p:nvPicPr>
          <p:cNvPr id="6146" name="Picture 2" descr="Leif Mohr">
            <a:extLst>
              <a:ext uri="{FF2B5EF4-FFF2-40B4-BE49-F238E27FC236}">
                <a16:creationId xmlns:a16="http://schemas.microsoft.com/office/drawing/2014/main" id="{7A848E0F-60F7-6BEE-5284-2A3B3BCBF65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946" y="1735333"/>
            <a:ext cx="740627" cy="69706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ome - Mowi Company Website">
            <a:extLst>
              <a:ext uri="{FF2B5EF4-FFF2-40B4-BE49-F238E27FC236}">
                <a16:creationId xmlns:a16="http://schemas.microsoft.com/office/drawing/2014/main" id="{2EB15BB4-ACF5-FA89-8E71-EC13D7CD8B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711" y="2477434"/>
            <a:ext cx="954273" cy="90178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zechTrade - Design portál">
            <a:extLst>
              <a:ext uri="{FF2B5EF4-FFF2-40B4-BE49-F238E27FC236}">
                <a16:creationId xmlns:a16="http://schemas.microsoft.com/office/drawing/2014/main" id="{92F2B47C-8DF6-9C52-9E3C-05AF40047C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5041" y="3468614"/>
            <a:ext cx="1205679" cy="67518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a:extLst>
              <a:ext uri="{FF2B5EF4-FFF2-40B4-BE49-F238E27FC236}">
                <a16:creationId xmlns:a16="http://schemas.microsoft.com/office/drawing/2014/main" id="{DB600E54-D3F4-E7C5-CBEF-27B2DCE67B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4442" y="4734150"/>
            <a:ext cx="491800" cy="481109"/>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Salmon - Wikipedia">
            <a:extLst>
              <a:ext uri="{FF2B5EF4-FFF2-40B4-BE49-F238E27FC236}">
                <a16:creationId xmlns:a16="http://schemas.microsoft.com/office/drawing/2014/main" id="{5F2D3097-C0EF-61AA-3E73-BC86EC16893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7598" y="5577966"/>
            <a:ext cx="904907" cy="294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073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872942" y="220718"/>
            <a:ext cx="10193459" cy="901788"/>
          </a:xfrm>
        </p:spPr>
        <p:txBody>
          <a:bodyPr/>
          <a:lstStyle/>
          <a:p>
            <a:r>
              <a:rPr lang="en-US" dirty="0"/>
              <a:t>Primary Purpose of the System</a:t>
            </a:r>
            <a:endParaRPr lang="cs-CZ" dirty="0">
              <a:latin typeface="Myriad Pro" panose="020B0503030403020204" pitchFamily="34" charset="0"/>
            </a:endParaRPr>
          </a:p>
        </p:txBody>
      </p:sp>
      <p:sp>
        <p:nvSpPr>
          <p:cNvPr id="3" name="Zástupný symbol pro obsah 2"/>
          <p:cNvSpPr>
            <a:spLocks noGrp="1"/>
          </p:cNvSpPr>
          <p:nvPr>
            <p:ph idx="1"/>
          </p:nvPr>
        </p:nvSpPr>
        <p:spPr>
          <a:xfrm>
            <a:off x="585952" y="2602109"/>
            <a:ext cx="8554995" cy="4082522"/>
          </a:xfrm>
        </p:spPr>
        <p:txBody>
          <a:bodyPr>
            <a:normAutofit fontScale="92500" lnSpcReduction="20000"/>
          </a:bodyPr>
          <a:lstStyle/>
          <a:p>
            <a:r>
              <a:rPr lang="en-US" b="1" dirty="0"/>
              <a:t>Selected Method</a:t>
            </a:r>
            <a:br>
              <a:rPr lang="en-US" dirty="0"/>
            </a:br>
            <a:r>
              <a:rPr lang="en-US" dirty="0"/>
              <a:t>Accurate measurement of </a:t>
            </a:r>
            <a:r>
              <a:rPr lang="en-US" b="1" dirty="0"/>
              <a:t>O₂, CO₂</a:t>
            </a:r>
            <a:r>
              <a:rPr lang="en-US" dirty="0"/>
              <a:t>, and </a:t>
            </a:r>
            <a:r>
              <a:rPr lang="en-US" b="1" dirty="0"/>
              <a:t>TDGP</a:t>
            </a:r>
            <a:r>
              <a:rPr lang="en-US" dirty="0"/>
              <a:t>, from which real-time calculation of the water’s nitrogen saturation will be performed</a:t>
            </a:r>
          </a:p>
          <a:p>
            <a:r>
              <a:rPr lang="en-US" b="1" dirty="0"/>
              <a:t>Conditions</a:t>
            </a:r>
            <a:endParaRPr lang="en-US" dirty="0"/>
          </a:p>
          <a:p>
            <a:pPr>
              <a:buFont typeface="Arial" panose="020B0604020202020204" pitchFamily="34" charset="0"/>
              <a:buChar char="•"/>
            </a:pPr>
            <a:r>
              <a:rPr lang="en-US" dirty="0"/>
              <a:t>The system must require minimal maintenance – service interval </a:t>
            </a:r>
            <a:r>
              <a:rPr lang="en-US" b="1" dirty="0"/>
              <a:t>&gt; 3 months</a:t>
            </a:r>
          </a:p>
          <a:p>
            <a:pPr>
              <a:buFont typeface="Arial" panose="020B0604020202020204" pitchFamily="34" charset="0"/>
              <a:buChar char="•"/>
            </a:pPr>
            <a:r>
              <a:rPr lang="en-US" dirty="0"/>
              <a:t>Tolerated deviation </a:t>
            </a:r>
            <a:r>
              <a:rPr lang="en-US" b="1" dirty="0"/>
              <a:t>&lt; 3%</a:t>
            </a:r>
          </a:p>
          <a:p>
            <a:r>
              <a:rPr lang="en-US" b="1" dirty="0"/>
              <a:t>Assumptions</a:t>
            </a:r>
            <a:br>
              <a:rPr lang="en-US" dirty="0"/>
            </a:br>
            <a:r>
              <a:rPr lang="en-US" dirty="0"/>
              <a:t>All measured variables </a:t>
            </a:r>
            <a:r>
              <a:rPr lang="en-US" b="1" dirty="0"/>
              <a:t>must be accurate</a:t>
            </a:r>
            <a:r>
              <a:rPr lang="en-US" dirty="0"/>
              <a:t> so that the calculated nitrogen value is correct</a:t>
            </a:r>
          </a:p>
        </p:txBody>
      </p:sp>
      <p:sp>
        <p:nvSpPr>
          <p:cNvPr id="8" name="TextovéPole 7"/>
          <p:cNvSpPr txBox="1"/>
          <p:nvPr/>
        </p:nvSpPr>
        <p:spPr>
          <a:xfrm>
            <a:off x="3935072" y="937840"/>
            <a:ext cx="4221641" cy="369332"/>
          </a:xfrm>
          <a:prstGeom prst="rect">
            <a:avLst/>
          </a:prstGeom>
          <a:noFill/>
        </p:spPr>
        <p:txBody>
          <a:bodyPr wrap="square" rtlCol="0">
            <a:spAutoFit/>
          </a:bodyPr>
          <a:lstStyle/>
          <a:p>
            <a:r>
              <a:rPr lang="cs-CZ" dirty="0" err="1">
                <a:solidFill>
                  <a:srgbClr val="006AAC"/>
                </a:solidFill>
                <a:latin typeface="Myriad Pro" panose="020B0503030403020204" pitchFamily="34" charset="0"/>
              </a:rPr>
              <a:t>Original</a:t>
            </a:r>
            <a:r>
              <a:rPr lang="cs-CZ" dirty="0">
                <a:solidFill>
                  <a:srgbClr val="006AAC"/>
                </a:solidFill>
                <a:latin typeface="Myriad Pro" panose="020B0503030403020204" pitchFamily="34" charset="0"/>
              </a:rPr>
              <a:t> </a:t>
            </a:r>
            <a:r>
              <a:rPr lang="cs-CZ" dirty="0" err="1">
                <a:solidFill>
                  <a:srgbClr val="006AAC"/>
                </a:solidFill>
                <a:latin typeface="Myriad Pro" panose="020B0503030403020204" pitchFamily="34" charset="0"/>
              </a:rPr>
              <a:t>Requirement</a:t>
            </a:r>
            <a:endParaRPr lang="cs-CZ" dirty="0">
              <a:solidFill>
                <a:srgbClr val="006AAC"/>
              </a:solidFill>
              <a:latin typeface="Myriad Pro" panose="020B0503030403020204" pitchFamily="34" charset="0"/>
            </a:endParaRPr>
          </a:p>
        </p:txBody>
      </p:sp>
      <p:sp>
        <p:nvSpPr>
          <p:cNvPr id="4" name="Obdélník: se zakulacenými rohy 3">
            <a:extLst>
              <a:ext uri="{FF2B5EF4-FFF2-40B4-BE49-F238E27FC236}">
                <a16:creationId xmlns:a16="http://schemas.microsoft.com/office/drawing/2014/main" id="{B3548429-FFF8-5B76-07D7-74B9F3A67B7E}"/>
              </a:ext>
            </a:extLst>
          </p:cNvPr>
          <p:cNvSpPr/>
          <p:nvPr/>
        </p:nvSpPr>
        <p:spPr>
          <a:xfrm>
            <a:off x="2013250" y="1503585"/>
            <a:ext cx="7465201" cy="807925"/>
          </a:xfrm>
          <a:prstGeom prst="roundRect">
            <a:avLst/>
          </a:prstGeom>
          <a:solidFill>
            <a:srgbClr val="0C61A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 measurement system for determining the level of </a:t>
            </a:r>
            <a:r>
              <a:rPr lang="en-US" b="1" dirty="0"/>
              <a:t>dissolved free nitrogen </a:t>
            </a:r>
            <a:r>
              <a:rPr lang="en-US" dirty="0"/>
              <a:t>(N₂) for the purpose of controlling the performance of the </a:t>
            </a:r>
            <a:r>
              <a:rPr lang="en-US" b="1" dirty="0"/>
              <a:t>degassing system</a:t>
            </a:r>
            <a:endParaRPr lang="cs-CZ" b="1" dirty="0">
              <a:latin typeface="Myriad Pro" panose="020B0503030403020204" pitchFamily="34" charset="0"/>
            </a:endParaRPr>
          </a:p>
        </p:txBody>
      </p:sp>
      <p:pic>
        <p:nvPicPr>
          <p:cNvPr id="12" name="Obrázek 11">
            <a:extLst>
              <a:ext uri="{FF2B5EF4-FFF2-40B4-BE49-F238E27FC236}">
                <a16:creationId xmlns:a16="http://schemas.microsoft.com/office/drawing/2014/main" id="{6B363C2A-8011-5CD5-82DB-83AFBFCEC5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927" y="1503585"/>
            <a:ext cx="1292680" cy="807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40026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6A9E3-91C6-E8F2-A749-67AC1EE4592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2F749BB-7DDB-94D8-8F8B-084CE272C461}"/>
              </a:ext>
            </a:extLst>
          </p:cNvPr>
          <p:cNvSpPr>
            <a:spLocks noGrp="1"/>
          </p:cNvSpPr>
          <p:nvPr>
            <p:ph type="title"/>
          </p:nvPr>
        </p:nvSpPr>
        <p:spPr>
          <a:xfrm>
            <a:off x="1872942" y="220718"/>
            <a:ext cx="10193459" cy="901788"/>
          </a:xfrm>
        </p:spPr>
        <p:txBody>
          <a:bodyPr>
            <a:noAutofit/>
          </a:bodyPr>
          <a:lstStyle/>
          <a:p>
            <a:r>
              <a:rPr lang="en-US" sz="3200" dirty="0"/>
              <a:t>Challenges for research, development, and business</a:t>
            </a:r>
            <a:endParaRPr lang="cs-CZ" sz="3200" dirty="0">
              <a:latin typeface="Myriad Pro" panose="020B0503030403020204" pitchFamily="34" charset="0"/>
            </a:endParaRPr>
          </a:p>
        </p:txBody>
      </p:sp>
      <p:sp>
        <p:nvSpPr>
          <p:cNvPr id="3" name="Zástupný symbol pro obsah 2">
            <a:extLst>
              <a:ext uri="{FF2B5EF4-FFF2-40B4-BE49-F238E27FC236}">
                <a16:creationId xmlns:a16="http://schemas.microsoft.com/office/drawing/2014/main" id="{78A43EEB-C49F-62E3-AD0F-205780F0CAD8}"/>
              </a:ext>
            </a:extLst>
          </p:cNvPr>
          <p:cNvSpPr>
            <a:spLocks noGrp="1"/>
          </p:cNvSpPr>
          <p:nvPr>
            <p:ph idx="1"/>
          </p:nvPr>
        </p:nvSpPr>
        <p:spPr>
          <a:xfrm>
            <a:off x="585952" y="1718420"/>
            <a:ext cx="7945831" cy="4129031"/>
          </a:xfrm>
        </p:spPr>
        <p:txBody>
          <a:bodyPr>
            <a:normAutofit lnSpcReduction="10000"/>
          </a:bodyPr>
          <a:lstStyle/>
          <a:p>
            <a:r>
              <a:rPr lang="en-US" b="1" dirty="0">
                <a:solidFill>
                  <a:schemeClr val="accent2">
                    <a:lumMod val="75000"/>
                  </a:schemeClr>
                </a:solidFill>
                <a:latin typeface="Myriad Pro" panose="020B0503030403020204" pitchFamily="34" charset="0"/>
              </a:rPr>
              <a:t>No reliable</a:t>
            </a:r>
            <a:r>
              <a:rPr lang="en-US" b="1" dirty="0">
                <a:latin typeface="Myriad Pro" panose="020B0503030403020204" pitchFamily="34" charset="0"/>
              </a:rPr>
              <a:t> </a:t>
            </a:r>
            <a:r>
              <a:rPr lang="en-US" dirty="0">
                <a:latin typeface="Myriad Pro" panose="020B0503030403020204" pitchFamily="34" charset="0"/>
              </a:rPr>
              <a:t>third-party measurement of dissolved CO₂ exists on the market</a:t>
            </a:r>
          </a:p>
          <a:p>
            <a:r>
              <a:rPr lang="en-US" dirty="0">
                <a:latin typeface="Myriad Pro" panose="020B0503030403020204" pitchFamily="34" charset="0"/>
              </a:rPr>
              <a:t>Commercially available TDGP measurement systems are </a:t>
            </a:r>
            <a:r>
              <a:rPr lang="en-US" b="1" dirty="0">
                <a:solidFill>
                  <a:schemeClr val="accent2">
                    <a:lumMod val="75000"/>
                  </a:schemeClr>
                </a:solidFill>
                <a:latin typeface="Myriad Pro" panose="020B0503030403020204" pitchFamily="34" charset="0"/>
              </a:rPr>
              <a:t>unsuitable</a:t>
            </a:r>
            <a:r>
              <a:rPr lang="en-US" dirty="0">
                <a:latin typeface="Myriad Pro" panose="020B0503030403020204" pitchFamily="34" charset="0"/>
              </a:rPr>
              <a:t> – gas-selective and too slow</a:t>
            </a:r>
          </a:p>
          <a:p>
            <a:r>
              <a:rPr lang="en-US" dirty="0">
                <a:latin typeface="Myriad Pro" panose="020B0503030403020204" pitchFamily="34" charset="0"/>
              </a:rPr>
              <a:t>New technology for measuring CO₂ and TDGP </a:t>
            </a:r>
            <a:r>
              <a:rPr lang="en-US" b="1" dirty="0">
                <a:latin typeface="Myriad Pro" panose="020B0503030403020204" pitchFamily="34" charset="0"/>
              </a:rPr>
              <a:t>must be developed</a:t>
            </a:r>
          </a:p>
          <a:p>
            <a:r>
              <a:rPr lang="en-US" dirty="0">
                <a:latin typeface="Myriad Pro" panose="020B0503030403020204" pitchFamily="34" charset="0"/>
              </a:rPr>
              <a:t>The market will </a:t>
            </a:r>
            <a:r>
              <a:rPr lang="en-US" b="1" dirty="0">
                <a:latin typeface="Myriad Pro" panose="020B0503030403020204" pitchFamily="34" charset="0"/>
              </a:rPr>
              <a:t>need to be convinced</a:t>
            </a:r>
            <a:r>
              <a:rPr lang="en-US" dirty="0">
                <a:latin typeface="Myriad Pro" panose="020B0503030403020204" pitchFamily="34" charset="0"/>
              </a:rPr>
              <a:t> of both the accuracy of the new sensors and the correctness of the nitrogen level calculation</a:t>
            </a:r>
            <a:endParaRPr lang="cs-CZ" dirty="0">
              <a:latin typeface="Myriad Pro" panose="020B0503030403020204" pitchFamily="34" charset="0"/>
            </a:endParaRPr>
          </a:p>
        </p:txBody>
      </p:sp>
      <p:sp>
        <p:nvSpPr>
          <p:cNvPr id="8" name="TextovéPole 7">
            <a:extLst>
              <a:ext uri="{FF2B5EF4-FFF2-40B4-BE49-F238E27FC236}">
                <a16:creationId xmlns:a16="http://schemas.microsoft.com/office/drawing/2014/main" id="{475599EC-522F-169F-F2F7-03D454973FA6}"/>
              </a:ext>
            </a:extLst>
          </p:cNvPr>
          <p:cNvSpPr txBox="1"/>
          <p:nvPr/>
        </p:nvSpPr>
        <p:spPr>
          <a:xfrm>
            <a:off x="3935072" y="937840"/>
            <a:ext cx="4221641" cy="369332"/>
          </a:xfrm>
          <a:prstGeom prst="rect">
            <a:avLst/>
          </a:prstGeom>
          <a:noFill/>
        </p:spPr>
        <p:txBody>
          <a:bodyPr wrap="square" rtlCol="0">
            <a:spAutoFit/>
          </a:bodyPr>
          <a:lstStyle/>
          <a:p>
            <a:r>
              <a:rPr lang="en-US" dirty="0">
                <a:solidFill>
                  <a:srgbClr val="006AAC"/>
                </a:solidFill>
                <a:latin typeface="Myriad Pro" panose="020B0503030403020204" pitchFamily="34" charset="0"/>
              </a:rPr>
              <a:t>a big leap is needed</a:t>
            </a:r>
            <a:endParaRPr lang="cs-CZ" dirty="0">
              <a:solidFill>
                <a:srgbClr val="006AAC"/>
              </a:solidFill>
              <a:latin typeface="Myriad Pro" panose="020B0503030403020204" pitchFamily="34" charset="0"/>
            </a:endParaRPr>
          </a:p>
        </p:txBody>
      </p:sp>
      <p:sp>
        <p:nvSpPr>
          <p:cNvPr id="5" name="Obdélník: se zakulacenými rohy 4">
            <a:extLst>
              <a:ext uri="{FF2B5EF4-FFF2-40B4-BE49-F238E27FC236}">
                <a16:creationId xmlns:a16="http://schemas.microsoft.com/office/drawing/2014/main" id="{533768CB-4ECD-87F0-1A85-7D1222DC8373}"/>
              </a:ext>
            </a:extLst>
          </p:cNvPr>
          <p:cNvSpPr/>
          <p:nvPr/>
        </p:nvSpPr>
        <p:spPr>
          <a:xfrm>
            <a:off x="2835401" y="5976958"/>
            <a:ext cx="4134270" cy="328410"/>
          </a:xfrm>
          <a:prstGeom prst="roundRect">
            <a:avLst/>
          </a:prstGeom>
          <a:solidFill>
            <a:srgbClr val="0C61A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So the journey has begun</a:t>
            </a:r>
            <a:endParaRPr lang="cs-CZ" dirty="0">
              <a:latin typeface="Myriad Pro" panose="020B0503030403020204" pitchFamily="34" charset="0"/>
            </a:endParaRPr>
          </a:p>
        </p:txBody>
      </p:sp>
      <p:sp>
        <p:nvSpPr>
          <p:cNvPr id="6" name="Obdélník: se zakulacenými rohy 5">
            <a:extLst>
              <a:ext uri="{FF2B5EF4-FFF2-40B4-BE49-F238E27FC236}">
                <a16:creationId xmlns:a16="http://schemas.microsoft.com/office/drawing/2014/main" id="{23706578-3667-FAA4-0543-47B454C87F7A}"/>
              </a:ext>
            </a:extLst>
          </p:cNvPr>
          <p:cNvSpPr/>
          <p:nvPr/>
        </p:nvSpPr>
        <p:spPr>
          <a:xfrm>
            <a:off x="9094266" y="1718420"/>
            <a:ext cx="2581013" cy="3559983"/>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Measurements must be completely error-free. Even a small deviation would create a significant problem in subsequent calculations.</a:t>
            </a:r>
          </a:p>
        </p:txBody>
      </p:sp>
    </p:spTree>
    <p:extLst>
      <p:ext uri="{BB962C8B-B14F-4D97-AF65-F5344CB8AC3E}">
        <p14:creationId xmlns:p14="http://schemas.microsoft.com/office/powerpoint/2010/main" val="1007088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2FCE3-A881-9EFC-542A-528E28196B4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C0DB530-9632-F9FC-1260-5AF1FF8B5031}"/>
              </a:ext>
            </a:extLst>
          </p:cNvPr>
          <p:cNvSpPr>
            <a:spLocks noGrp="1"/>
          </p:cNvSpPr>
          <p:nvPr>
            <p:ph type="title"/>
          </p:nvPr>
        </p:nvSpPr>
        <p:spPr>
          <a:xfrm>
            <a:off x="1872942" y="220718"/>
            <a:ext cx="10193459" cy="901788"/>
          </a:xfrm>
        </p:spPr>
        <p:txBody>
          <a:bodyPr>
            <a:normAutofit/>
          </a:bodyPr>
          <a:lstStyle/>
          <a:p>
            <a:r>
              <a:rPr lang="en-US" dirty="0"/>
              <a:t>Absolute Accuracy in O₂ Measurement</a:t>
            </a:r>
            <a:endParaRPr lang="cs-CZ" dirty="0">
              <a:latin typeface="Myriad Pro" panose="020B0503030403020204" pitchFamily="34" charset="0"/>
            </a:endParaRPr>
          </a:p>
        </p:txBody>
      </p:sp>
      <p:sp>
        <p:nvSpPr>
          <p:cNvPr id="3" name="Zástupný symbol pro obsah 2">
            <a:extLst>
              <a:ext uri="{FF2B5EF4-FFF2-40B4-BE49-F238E27FC236}">
                <a16:creationId xmlns:a16="http://schemas.microsoft.com/office/drawing/2014/main" id="{60159717-48F6-AC62-4240-8C3FD6A03E1E}"/>
              </a:ext>
            </a:extLst>
          </p:cNvPr>
          <p:cNvSpPr>
            <a:spLocks noGrp="1"/>
          </p:cNvSpPr>
          <p:nvPr>
            <p:ph idx="1"/>
          </p:nvPr>
        </p:nvSpPr>
        <p:spPr>
          <a:xfrm>
            <a:off x="585952" y="1718421"/>
            <a:ext cx="8554995" cy="3732660"/>
          </a:xfrm>
        </p:spPr>
        <p:txBody>
          <a:bodyPr>
            <a:normAutofit fontScale="85000" lnSpcReduction="10000"/>
          </a:bodyPr>
          <a:lstStyle/>
          <a:p>
            <a:r>
              <a:rPr lang="en-US" dirty="0"/>
              <a:t>Atmospheric pressure is often overlooked in measurements, but:</a:t>
            </a:r>
            <a:endParaRPr lang="cs-CZ" dirty="0"/>
          </a:p>
          <a:p>
            <a:pPr marL="0" indent="0">
              <a:buNone/>
            </a:pPr>
            <a:br>
              <a:rPr lang="en-US" dirty="0"/>
            </a:br>
            <a:r>
              <a:rPr lang="en-US" b="1" dirty="0"/>
              <a:t>Example – Trondheim</a:t>
            </a:r>
            <a:br>
              <a:rPr lang="en-US" dirty="0"/>
            </a:br>
            <a:r>
              <a:rPr lang="en-US" dirty="0"/>
              <a:t>Typical maximum and minimum pressures throughout the year range from 970 </a:t>
            </a:r>
            <a:r>
              <a:rPr lang="en-US" dirty="0" err="1"/>
              <a:t>hPa</a:t>
            </a:r>
            <a:r>
              <a:rPr lang="en-US" dirty="0"/>
              <a:t> to 1045 </a:t>
            </a:r>
            <a:r>
              <a:rPr lang="en-US" dirty="0" err="1"/>
              <a:t>hPa</a:t>
            </a:r>
            <a:r>
              <a:rPr lang="en-US" dirty="0"/>
              <a:t>.</a:t>
            </a:r>
            <a:br>
              <a:rPr lang="en-US" dirty="0"/>
            </a:br>
            <a:r>
              <a:rPr lang="en-US" dirty="0"/>
              <a:t>Consider water at 10°C and 35 ppt salinity:</a:t>
            </a:r>
          </a:p>
          <a:p>
            <a:pPr>
              <a:buFont typeface="Arial" panose="020B0604020202020204" pitchFamily="34" charset="0"/>
              <a:buChar char="•"/>
            </a:pPr>
            <a:r>
              <a:rPr lang="en-US" dirty="0"/>
              <a:t>100% saturation at </a:t>
            </a:r>
            <a:r>
              <a:rPr lang="en-US" b="1" dirty="0"/>
              <a:t>970 </a:t>
            </a:r>
            <a:r>
              <a:rPr lang="en-US" b="1" dirty="0" err="1"/>
              <a:t>hPa</a:t>
            </a:r>
            <a:r>
              <a:rPr lang="en-US" b="1" dirty="0"/>
              <a:t>: 7.7 mg/L</a:t>
            </a:r>
          </a:p>
          <a:p>
            <a:pPr>
              <a:buFont typeface="Arial" panose="020B0604020202020204" pitchFamily="34" charset="0"/>
              <a:buChar char="•"/>
            </a:pPr>
            <a:r>
              <a:rPr lang="en-US" dirty="0"/>
              <a:t>100% saturation at </a:t>
            </a:r>
            <a:r>
              <a:rPr lang="en-US" b="1" dirty="0"/>
              <a:t>1045 </a:t>
            </a:r>
            <a:r>
              <a:rPr lang="en-US" b="1" dirty="0" err="1"/>
              <a:t>hPa</a:t>
            </a:r>
            <a:r>
              <a:rPr lang="en-US" b="1" dirty="0"/>
              <a:t>: 8.3 mg/L</a:t>
            </a:r>
            <a:br>
              <a:rPr lang="en-US" b="1" dirty="0"/>
            </a:br>
            <a:endParaRPr lang="cs-CZ" b="1" dirty="0"/>
          </a:p>
          <a:p>
            <a:pPr marL="0" indent="0">
              <a:buNone/>
            </a:pPr>
            <a:r>
              <a:rPr lang="en-US" dirty="0"/>
              <a:t>Measurement error without pressure compensation: </a:t>
            </a:r>
            <a:r>
              <a:rPr lang="en-US" b="1" dirty="0"/>
              <a:t>up to 9.3%</a:t>
            </a:r>
          </a:p>
        </p:txBody>
      </p:sp>
      <p:sp>
        <p:nvSpPr>
          <p:cNvPr id="8" name="TextovéPole 7">
            <a:extLst>
              <a:ext uri="{FF2B5EF4-FFF2-40B4-BE49-F238E27FC236}">
                <a16:creationId xmlns:a16="http://schemas.microsoft.com/office/drawing/2014/main" id="{AD190BC6-DA27-2BB1-52CF-F1C4E455D7DF}"/>
              </a:ext>
            </a:extLst>
          </p:cNvPr>
          <p:cNvSpPr txBox="1"/>
          <p:nvPr/>
        </p:nvSpPr>
        <p:spPr>
          <a:xfrm>
            <a:off x="1872941" y="937840"/>
            <a:ext cx="9751319" cy="369332"/>
          </a:xfrm>
          <a:prstGeom prst="rect">
            <a:avLst/>
          </a:prstGeom>
          <a:noFill/>
        </p:spPr>
        <p:txBody>
          <a:bodyPr wrap="square" rtlCol="0">
            <a:spAutoFit/>
          </a:bodyPr>
          <a:lstStyle/>
          <a:p>
            <a:r>
              <a:rPr lang="en-US" dirty="0">
                <a:solidFill>
                  <a:srgbClr val="006AAC"/>
                </a:solidFill>
                <a:latin typeface="Myriad Pro" panose="020B0503030403020204" pitchFamily="34" charset="0"/>
              </a:rPr>
              <a:t>GRYF XB4-S sensor, automatic compensation of temperature, salinity, and </a:t>
            </a:r>
            <a:r>
              <a:rPr lang="en-US" b="1" dirty="0">
                <a:solidFill>
                  <a:srgbClr val="006AAC"/>
                </a:solidFill>
                <a:latin typeface="Myriad Pro" panose="020B0503030403020204" pitchFamily="34" charset="0"/>
              </a:rPr>
              <a:t>atmospheric pressure</a:t>
            </a:r>
            <a:endParaRPr lang="cs-CZ" b="1" dirty="0">
              <a:solidFill>
                <a:srgbClr val="006AAC"/>
              </a:solidFill>
              <a:latin typeface="Myriad Pro" panose="020B0503030403020204" pitchFamily="34" charset="0"/>
            </a:endParaRPr>
          </a:p>
        </p:txBody>
      </p:sp>
      <p:sp>
        <p:nvSpPr>
          <p:cNvPr id="4" name="Obdélník: se zakulacenými rohy 3">
            <a:extLst>
              <a:ext uri="{FF2B5EF4-FFF2-40B4-BE49-F238E27FC236}">
                <a16:creationId xmlns:a16="http://schemas.microsoft.com/office/drawing/2014/main" id="{AF327E03-5A9F-5616-1287-D1BB6E2B1895}"/>
              </a:ext>
            </a:extLst>
          </p:cNvPr>
          <p:cNvSpPr/>
          <p:nvPr/>
        </p:nvSpPr>
        <p:spPr>
          <a:xfrm>
            <a:off x="2429242" y="5695038"/>
            <a:ext cx="5223461" cy="591951"/>
          </a:xfrm>
          <a:prstGeom prst="roundRect">
            <a:avLst/>
          </a:prstGeom>
          <a:solidFill>
            <a:srgbClr val="0C61A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IFF Nitro provides automatic pressure compensation for all measured gases</a:t>
            </a:r>
            <a:endParaRPr lang="cs-CZ" dirty="0">
              <a:latin typeface="Myriad Pro" panose="020B0503030403020204" pitchFamily="34" charset="0"/>
            </a:endParaRPr>
          </a:p>
        </p:txBody>
      </p:sp>
      <p:pic>
        <p:nvPicPr>
          <p:cNvPr id="3074" name="Picture 2" descr="XB4-S-O2">
            <a:extLst>
              <a:ext uri="{FF2B5EF4-FFF2-40B4-BE49-F238E27FC236}">
                <a16:creationId xmlns:a16="http://schemas.microsoft.com/office/drawing/2014/main" id="{209DAE66-124D-B396-0E60-5C3BDA100F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1969" y="1444918"/>
            <a:ext cx="2634163" cy="283274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ONTROLLER">
            <a:extLst>
              <a:ext uri="{FF2B5EF4-FFF2-40B4-BE49-F238E27FC236}">
                <a16:creationId xmlns:a16="http://schemas.microsoft.com/office/drawing/2014/main" id="{2C214AAB-6947-092A-278D-0891C6D64B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92724" y="2861291"/>
            <a:ext cx="2070155" cy="2070155"/>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A3B51DC8-E840-AB03-B2AE-BFC76B709DBD}"/>
              </a:ext>
            </a:extLst>
          </p:cNvPr>
          <p:cNvSpPr txBox="1"/>
          <p:nvPr/>
        </p:nvSpPr>
        <p:spPr>
          <a:xfrm>
            <a:off x="9726844" y="4904497"/>
            <a:ext cx="1601913" cy="1015663"/>
          </a:xfrm>
          <a:prstGeom prst="rect">
            <a:avLst/>
          </a:prstGeom>
          <a:noFill/>
        </p:spPr>
        <p:txBody>
          <a:bodyPr wrap="square" rtlCol="0">
            <a:spAutoFit/>
          </a:bodyPr>
          <a:lstStyle/>
          <a:p>
            <a:r>
              <a:rPr lang="en-US" sz="1200" i="1" dirty="0"/>
              <a:t>GRYF XB90 unit with an integrated atmospheric </a:t>
            </a:r>
            <a:r>
              <a:rPr lang="en-US" sz="1200" b="1" i="1" dirty="0"/>
              <a:t>pressure</a:t>
            </a:r>
            <a:r>
              <a:rPr lang="en-US" sz="1200" i="1" dirty="0"/>
              <a:t> sensor for </a:t>
            </a:r>
            <a:r>
              <a:rPr lang="en-US" sz="1200" b="1" i="1" dirty="0"/>
              <a:t>real-time compensation</a:t>
            </a:r>
            <a:endParaRPr lang="cs-CZ" sz="1200" b="1" i="1" dirty="0"/>
          </a:p>
        </p:txBody>
      </p:sp>
    </p:spTree>
    <p:extLst>
      <p:ext uri="{BB962C8B-B14F-4D97-AF65-F5344CB8AC3E}">
        <p14:creationId xmlns:p14="http://schemas.microsoft.com/office/powerpoint/2010/main" val="188684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65956-B16E-D462-C52C-51B68E74343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11D7A5A-63E0-D61D-DBA7-01FD67633C8C}"/>
              </a:ext>
            </a:extLst>
          </p:cNvPr>
          <p:cNvSpPr>
            <a:spLocks noGrp="1"/>
          </p:cNvSpPr>
          <p:nvPr>
            <p:ph type="title"/>
          </p:nvPr>
        </p:nvSpPr>
        <p:spPr>
          <a:xfrm>
            <a:off x="1872942" y="220718"/>
            <a:ext cx="10193459" cy="901788"/>
          </a:xfrm>
        </p:spPr>
        <p:txBody>
          <a:bodyPr/>
          <a:lstStyle/>
          <a:p>
            <a:r>
              <a:rPr lang="cs-CZ" dirty="0" err="1"/>
              <a:t>Accurate</a:t>
            </a:r>
            <a:r>
              <a:rPr lang="cs-CZ" dirty="0"/>
              <a:t> </a:t>
            </a:r>
            <a:r>
              <a:rPr lang="cs-CZ" dirty="0" err="1"/>
              <a:t>Measurement</a:t>
            </a:r>
            <a:r>
              <a:rPr lang="cs-CZ" dirty="0"/>
              <a:t> </a:t>
            </a:r>
            <a:r>
              <a:rPr lang="cs-CZ" dirty="0" err="1"/>
              <a:t>of</a:t>
            </a:r>
            <a:r>
              <a:rPr lang="cs-CZ" dirty="0"/>
              <a:t> TDGP</a:t>
            </a:r>
            <a:endParaRPr lang="cs-CZ" dirty="0">
              <a:latin typeface="Myriad Pro" panose="020B0503030403020204" pitchFamily="34" charset="0"/>
            </a:endParaRPr>
          </a:p>
        </p:txBody>
      </p:sp>
      <p:sp>
        <p:nvSpPr>
          <p:cNvPr id="3" name="Zástupný symbol pro obsah 2">
            <a:extLst>
              <a:ext uri="{FF2B5EF4-FFF2-40B4-BE49-F238E27FC236}">
                <a16:creationId xmlns:a16="http://schemas.microsoft.com/office/drawing/2014/main" id="{D79288D8-CAF6-FD0B-60B2-711CD585B37F}"/>
              </a:ext>
            </a:extLst>
          </p:cNvPr>
          <p:cNvSpPr>
            <a:spLocks noGrp="1"/>
          </p:cNvSpPr>
          <p:nvPr>
            <p:ph idx="1"/>
          </p:nvPr>
        </p:nvSpPr>
        <p:spPr>
          <a:xfrm>
            <a:off x="585953" y="1718421"/>
            <a:ext cx="8299630" cy="4304692"/>
          </a:xfrm>
        </p:spPr>
        <p:txBody>
          <a:bodyPr>
            <a:normAutofit fontScale="77500" lnSpcReduction="20000"/>
          </a:bodyPr>
          <a:lstStyle/>
          <a:p>
            <a:r>
              <a:rPr lang="en-US" dirty="0">
                <a:latin typeface="Myriad Pro" panose="020B0503030403020204" pitchFamily="34" charset="0"/>
              </a:rPr>
              <a:t>The measurement principle is based on measuring pressure with a sensor separated from the water by a solid membrane.</a:t>
            </a:r>
          </a:p>
          <a:p>
            <a:r>
              <a:rPr lang="en-US" dirty="0">
                <a:latin typeface="Myriad Pro" panose="020B0503030403020204" pitchFamily="34" charset="0"/>
              </a:rPr>
              <a:t>Most commercially available systems use a microporous polypropylene membrane, which is slow and gas-selective:</a:t>
            </a:r>
            <a:endParaRPr lang="cs-CZ" dirty="0">
              <a:latin typeface="Myriad Pro" panose="020B0503030403020204" pitchFamily="34" charset="0"/>
            </a:endParaRPr>
          </a:p>
          <a:p>
            <a:endParaRPr lang="cs-CZ" dirty="0">
              <a:latin typeface="Myriad Pro" panose="020B0503030403020204" pitchFamily="34" charset="0"/>
            </a:endParaRPr>
          </a:p>
          <a:p>
            <a:endParaRPr lang="cs-CZ" dirty="0">
              <a:latin typeface="Myriad Pro" panose="020B0503030403020204" pitchFamily="34" charset="0"/>
            </a:endParaRPr>
          </a:p>
          <a:p>
            <a:endParaRPr lang="cs-CZ" dirty="0">
              <a:latin typeface="Myriad Pro" panose="020B0503030403020204" pitchFamily="34" charset="0"/>
            </a:endParaRPr>
          </a:p>
          <a:p>
            <a:endParaRPr lang="cs-CZ" dirty="0">
              <a:latin typeface="Myriad Pro" panose="020B0503030403020204" pitchFamily="34" charset="0"/>
            </a:endParaRPr>
          </a:p>
          <a:p>
            <a:endParaRPr lang="cs-CZ" dirty="0">
              <a:latin typeface="Myriad Pro" panose="020B0503030403020204" pitchFamily="34" charset="0"/>
            </a:endParaRPr>
          </a:p>
          <a:p>
            <a:r>
              <a:rPr lang="en-US" dirty="0">
                <a:latin typeface="Myriad Pro" panose="020B0503030403020204" pitchFamily="34" charset="0"/>
              </a:rPr>
              <a:t>In conventional systems, the use of silicone is not possible.</a:t>
            </a:r>
          </a:p>
          <a:p>
            <a:endParaRPr lang="cs-CZ" dirty="0">
              <a:latin typeface="Myriad Pro" panose="020B0503030403020204" pitchFamily="34" charset="0"/>
            </a:endParaRPr>
          </a:p>
          <a:p>
            <a:r>
              <a:rPr lang="en-US" b="1" dirty="0">
                <a:latin typeface="Myriad Pro" panose="020B0503030403020204" pitchFamily="34" charset="0"/>
              </a:rPr>
              <a:t>In IFF Nitro, it is possible </a:t>
            </a:r>
            <a:r>
              <a:rPr lang="en-US" dirty="0">
                <a:latin typeface="Myriad Pro" panose="020B0503030403020204" pitchFamily="34" charset="0"/>
              </a:rPr>
              <a:t>thanks to a unique membrane system and a measuring chamber with a triple reference architecture.</a:t>
            </a:r>
            <a:endParaRPr lang="cs-CZ" dirty="0">
              <a:latin typeface="Myriad Pro" panose="020B0503030403020204" pitchFamily="34" charset="0"/>
            </a:endParaRPr>
          </a:p>
        </p:txBody>
      </p:sp>
      <p:sp>
        <p:nvSpPr>
          <p:cNvPr id="8" name="TextovéPole 7">
            <a:extLst>
              <a:ext uri="{FF2B5EF4-FFF2-40B4-BE49-F238E27FC236}">
                <a16:creationId xmlns:a16="http://schemas.microsoft.com/office/drawing/2014/main" id="{58ABF2F9-43A8-D736-F976-3BF002A631B4}"/>
              </a:ext>
            </a:extLst>
          </p:cNvPr>
          <p:cNvSpPr txBox="1"/>
          <p:nvPr/>
        </p:nvSpPr>
        <p:spPr>
          <a:xfrm>
            <a:off x="3935072" y="937840"/>
            <a:ext cx="4221641" cy="369332"/>
          </a:xfrm>
          <a:prstGeom prst="rect">
            <a:avLst/>
          </a:prstGeom>
          <a:noFill/>
        </p:spPr>
        <p:txBody>
          <a:bodyPr wrap="square" rtlCol="0">
            <a:spAutoFit/>
          </a:bodyPr>
          <a:lstStyle/>
          <a:p>
            <a:r>
              <a:rPr lang="cs-CZ" dirty="0" err="1">
                <a:solidFill>
                  <a:srgbClr val="006AAC"/>
                </a:solidFill>
                <a:latin typeface="Myriad Pro" panose="020B0503030403020204" pitchFamily="34" charset="0"/>
              </a:rPr>
              <a:t>Total</a:t>
            </a:r>
            <a:r>
              <a:rPr lang="cs-CZ" dirty="0">
                <a:solidFill>
                  <a:srgbClr val="006AAC"/>
                </a:solidFill>
                <a:latin typeface="Myriad Pro" panose="020B0503030403020204" pitchFamily="34" charset="0"/>
              </a:rPr>
              <a:t> </a:t>
            </a:r>
            <a:r>
              <a:rPr lang="cs-CZ" dirty="0" err="1">
                <a:solidFill>
                  <a:srgbClr val="006AAC"/>
                </a:solidFill>
                <a:latin typeface="Myriad Pro" panose="020B0503030403020204" pitchFamily="34" charset="0"/>
              </a:rPr>
              <a:t>Dissolved</a:t>
            </a:r>
            <a:r>
              <a:rPr lang="cs-CZ" dirty="0">
                <a:solidFill>
                  <a:srgbClr val="006AAC"/>
                </a:solidFill>
                <a:latin typeface="Myriad Pro" panose="020B0503030403020204" pitchFamily="34" charset="0"/>
              </a:rPr>
              <a:t> </a:t>
            </a:r>
            <a:r>
              <a:rPr lang="cs-CZ" dirty="0" err="1">
                <a:solidFill>
                  <a:srgbClr val="006AAC"/>
                </a:solidFill>
                <a:latin typeface="Myriad Pro" panose="020B0503030403020204" pitchFamily="34" charset="0"/>
              </a:rPr>
              <a:t>Gas</a:t>
            </a:r>
            <a:r>
              <a:rPr lang="cs-CZ" dirty="0">
                <a:solidFill>
                  <a:srgbClr val="006AAC"/>
                </a:solidFill>
                <a:latin typeface="Myriad Pro" panose="020B0503030403020204" pitchFamily="34" charset="0"/>
              </a:rPr>
              <a:t> </a:t>
            </a:r>
            <a:r>
              <a:rPr lang="cs-CZ" dirty="0" err="1">
                <a:solidFill>
                  <a:srgbClr val="006AAC"/>
                </a:solidFill>
                <a:latin typeface="Myriad Pro" panose="020B0503030403020204" pitchFamily="34" charset="0"/>
              </a:rPr>
              <a:t>Pressure</a:t>
            </a:r>
            <a:endParaRPr lang="cs-CZ" dirty="0">
              <a:solidFill>
                <a:srgbClr val="006AAC"/>
              </a:solidFill>
              <a:latin typeface="Myriad Pro" panose="020B0503030403020204" pitchFamily="34" charset="0"/>
            </a:endParaRPr>
          </a:p>
        </p:txBody>
      </p:sp>
      <p:pic>
        <p:nvPicPr>
          <p:cNvPr id="6" name="Obrázek 5">
            <a:extLst>
              <a:ext uri="{FF2B5EF4-FFF2-40B4-BE49-F238E27FC236}">
                <a16:creationId xmlns:a16="http://schemas.microsoft.com/office/drawing/2014/main" id="{FC74DF08-809C-2D98-8F7E-01F48A121010}"/>
              </a:ext>
            </a:extLst>
          </p:cNvPr>
          <p:cNvPicPr>
            <a:picLocks noChangeAspect="1"/>
          </p:cNvPicPr>
          <p:nvPr/>
        </p:nvPicPr>
        <p:blipFill>
          <a:blip r:embed="rId2"/>
          <a:stretch>
            <a:fillRect/>
          </a:stretch>
        </p:blipFill>
        <p:spPr>
          <a:xfrm>
            <a:off x="1713338" y="3029449"/>
            <a:ext cx="5704492" cy="1370662"/>
          </a:xfrm>
          <a:prstGeom prst="rect">
            <a:avLst/>
          </a:prstGeom>
        </p:spPr>
      </p:pic>
      <p:sp>
        <p:nvSpPr>
          <p:cNvPr id="9" name="TextovéPole 8">
            <a:extLst>
              <a:ext uri="{FF2B5EF4-FFF2-40B4-BE49-F238E27FC236}">
                <a16:creationId xmlns:a16="http://schemas.microsoft.com/office/drawing/2014/main" id="{22B7D00B-777C-387E-E905-A5666C5E0EE9}"/>
              </a:ext>
            </a:extLst>
          </p:cNvPr>
          <p:cNvSpPr txBox="1"/>
          <p:nvPr/>
        </p:nvSpPr>
        <p:spPr>
          <a:xfrm>
            <a:off x="9238531" y="4078763"/>
            <a:ext cx="2613693" cy="1600438"/>
          </a:xfrm>
          <a:prstGeom prst="rect">
            <a:avLst/>
          </a:prstGeom>
          <a:noFill/>
        </p:spPr>
        <p:txBody>
          <a:bodyPr wrap="square" rtlCol="0">
            <a:spAutoFit/>
          </a:bodyPr>
          <a:lstStyle/>
          <a:p>
            <a:r>
              <a:rPr lang="en-US" sz="1400" i="1" dirty="0"/>
              <a:t>1 Barrer means that through a material with a surface area of 1 cm² and thickness of 1 cm, </a:t>
            </a:r>
            <a:r>
              <a:rPr lang="en-US" sz="1400" b="1" i="1" dirty="0"/>
              <a:t>10⁻¹⁰ cm³</a:t>
            </a:r>
            <a:r>
              <a:rPr lang="en-US" sz="1400" i="1" dirty="0"/>
              <a:t> of gas passes per second (under standard conditions and with a 1.3 </a:t>
            </a:r>
            <a:r>
              <a:rPr lang="en-US" sz="1400" i="1" dirty="0" err="1"/>
              <a:t>hPa</a:t>
            </a:r>
            <a:r>
              <a:rPr lang="en-US" sz="1400" i="1" dirty="0"/>
              <a:t> pressure difference between both sides).</a:t>
            </a:r>
            <a:endParaRPr lang="cs-CZ" sz="1400" i="1" dirty="0"/>
          </a:p>
        </p:txBody>
      </p:sp>
      <p:sp>
        <p:nvSpPr>
          <p:cNvPr id="10" name="Obdélník 9">
            <a:extLst>
              <a:ext uri="{FF2B5EF4-FFF2-40B4-BE49-F238E27FC236}">
                <a16:creationId xmlns:a16="http://schemas.microsoft.com/office/drawing/2014/main" id="{EB83B189-AC0B-7FA0-6257-B6C630D594F7}"/>
              </a:ext>
            </a:extLst>
          </p:cNvPr>
          <p:cNvSpPr/>
          <p:nvPr/>
        </p:nvSpPr>
        <p:spPr>
          <a:xfrm>
            <a:off x="9128302" y="3946671"/>
            <a:ext cx="1279375" cy="1020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298497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7E4D7-6CC1-0320-669F-233487741E5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73199B4-150F-5D79-B04D-FE03561C4C06}"/>
              </a:ext>
            </a:extLst>
          </p:cNvPr>
          <p:cNvSpPr>
            <a:spLocks noGrp="1"/>
          </p:cNvSpPr>
          <p:nvPr>
            <p:ph type="title"/>
          </p:nvPr>
        </p:nvSpPr>
        <p:spPr>
          <a:xfrm>
            <a:off x="1872942" y="220718"/>
            <a:ext cx="10193459" cy="901788"/>
          </a:xfrm>
        </p:spPr>
        <p:txBody>
          <a:bodyPr/>
          <a:lstStyle/>
          <a:p>
            <a:r>
              <a:rPr lang="cs-CZ" dirty="0" err="1"/>
              <a:t>Accurate</a:t>
            </a:r>
            <a:r>
              <a:rPr lang="cs-CZ" dirty="0"/>
              <a:t> CO₂ </a:t>
            </a:r>
            <a:r>
              <a:rPr lang="cs-CZ" dirty="0" err="1"/>
              <a:t>Measurement</a:t>
            </a:r>
            <a:endParaRPr lang="cs-CZ" dirty="0">
              <a:latin typeface="Myriad Pro" panose="020B0503030403020204" pitchFamily="34" charset="0"/>
            </a:endParaRPr>
          </a:p>
        </p:txBody>
      </p:sp>
      <p:sp>
        <p:nvSpPr>
          <p:cNvPr id="3" name="Zástupný symbol pro obsah 2">
            <a:extLst>
              <a:ext uri="{FF2B5EF4-FFF2-40B4-BE49-F238E27FC236}">
                <a16:creationId xmlns:a16="http://schemas.microsoft.com/office/drawing/2014/main" id="{2F0F5ABE-29A4-AF0E-ED62-D288BDE6C62B}"/>
              </a:ext>
            </a:extLst>
          </p:cNvPr>
          <p:cNvSpPr>
            <a:spLocks noGrp="1"/>
          </p:cNvSpPr>
          <p:nvPr>
            <p:ph idx="1"/>
          </p:nvPr>
        </p:nvSpPr>
        <p:spPr>
          <a:xfrm>
            <a:off x="585952" y="1718420"/>
            <a:ext cx="8554995" cy="4867910"/>
          </a:xfrm>
        </p:spPr>
        <p:txBody>
          <a:bodyPr>
            <a:normAutofit fontScale="92500" lnSpcReduction="10000"/>
          </a:bodyPr>
          <a:lstStyle/>
          <a:p>
            <a:r>
              <a:rPr lang="en-US" dirty="0"/>
              <a:t>The project to develop an </a:t>
            </a:r>
            <a:r>
              <a:rPr lang="en-US" b="1" dirty="0"/>
              <a:t>immersion sensor</a:t>
            </a:r>
            <a:r>
              <a:rPr lang="en-US" dirty="0"/>
              <a:t> at GRYF was </a:t>
            </a:r>
            <a:r>
              <a:rPr lang="en-US" b="1" dirty="0"/>
              <a:t>concluded</a:t>
            </a:r>
            <a:r>
              <a:rPr lang="en-US" dirty="0"/>
              <a:t> in 2022 after three years, with the conclusion that there is no suitable membrane worldwide for this type of application.</a:t>
            </a:r>
            <a:endParaRPr lang="cs-CZ" dirty="0"/>
          </a:p>
          <a:p>
            <a:pPr marL="0" indent="0">
              <a:buNone/>
            </a:pPr>
            <a:endParaRPr lang="cs-CZ" dirty="0"/>
          </a:p>
          <a:p>
            <a:r>
              <a:rPr lang="en-US" dirty="0"/>
              <a:t>Because IFF Nitro sensors operate at an “immersion” of about 5 cm, it was possible to use a highly permeable membrane in combination with a </a:t>
            </a:r>
            <a:r>
              <a:rPr lang="en-US" b="1" dirty="0"/>
              <a:t>ppm sensor</a:t>
            </a:r>
            <a:r>
              <a:rPr lang="en-US" dirty="0"/>
              <a:t>, which GRYF commonly supplies for medical and military applications.</a:t>
            </a:r>
            <a:r>
              <a:rPr lang="cs-CZ" dirty="0"/>
              <a:t> </a:t>
            </a:r>
          </a:p>
          <a:p>
            <a:pPr marL="0" indent="0">
              <a:buNone/>
            </a:pPr>
            <a:endParaRPr lang="cs-CZ" dirty="0"/>
          </a:p>
          <a:p>
            <a:r>
              <a:rPr lang="en-US" dirty="0"/>
              <a:t>The result is </a:t>
            </a:r>
            <a:r>
              <a:rPr lang="en-US" b="1" dirty="0"/>
              <a:t>precise and repeatable</a:t>
            </a:r>
            <a:r>
              <a:rPr lang="en-US" dirty="0"/>
              <a:t> measurement with an accuracy level previously unseen in aquaculture.</a:t>
            </a:r>
          </a:p>
        </p:txBody>
      </p:sp>
      <p:sp>
        <p:nvSpPr>
          <p:cNvPr id="8" name="TextovéPole 7">
            <a:extLst>
              <a:ext uri="{FF2B5EF4-FFF2-40B4-BE49-F238E27FC236}">
                <a16:creationId xmlns:a16="http://schemas.microsoft.com/office/drawing/2014/main" id="{5BF2E39E-F356-B851-F688-016897B3D24B}"/>
              </a:ext>
            </a:extLst>
          </p:cNvPr>
          <p:cNvSpPr txBox="1"/>
          <p:nvPr/>
        </p:nvSpPr>
        <p:spPr>
          <a:xfrm>
            <a:off x="3010064" y="937840"/>
            <a:ext cx="5935467" cy="369332"/>
          </a:xfrm>
          <a:prstGeom prst="rect">
            <a:avLst/>
          </a:prstGeom>
          <a:noFill/>
        </p:spPr>
        <p:txBody>
          <a:bodyPr wrap="square" rtlCol="0">
            <a:spAutoFit/>
          </a:bodyPr>
          <a:lstStyle/>
          <a:p>
            <a:r>
              <a:rPr lang="en-US" dirty="0">
                <a:solidFill>
                  <a:srgbClr val="006AAC"/>
                </a:solidFill>
                <a:latin typeface="Myriad Pro" panose="020B0503030403020204" pitchFamily="34" charset="0"/>
              </a:rPr>
              <a:t>A completely new concept for aquaculture, but not for GRYF</a:t>
            </a:r>
            <a:endParaRPr lang="cs-CZ" dirty="0">
              <a:solidFill>
                <a:srgbClr val="006AAC"/>
              </a:solidFill>
              <a:latin typeface="Myriad Pro" panose="020B0503030403020204" pitchFamily="34" charset="0"/>
            </a:endParaRPr>
          </a:p>
        </p:txBody>
      </p:sp>
      <p:pic>
        <p:nvPicPr>
          <p:cNvPr id="5" name="Obrázek 4">
            <a:extLst>
              <a:ext uri="{FF2B5EF4-FFF2-40B4-BE49-F238E27FC236}">
                <a16:creationId xmlns:a16="http://schemas.microsoft.com/office/drawing/2014/main" id="{D80429F7-9203-A2F5-E8CE-B7224AC279A5}"/>
              </a:ext>
            </a:extLst>
          </p:cNvPr>
          <p:cNvPicPr>
            <a:picLocks noChangeAspect="1"/>
          </p:cNvPicPr>
          <p:nvPr/>
        </p:nvPicPr>
        <p:blipFill>
          <a:blip r:embed="rId2"/>
          <a:stretch>
            <a:fillRect/>
          </a:stretch>
        </p:blipFill>
        <p:spPr>
          <a:xfrm>
            <a:off x="9666506" y="704283"/>
            <a:ext cx="1939541" cy="2249044"/>
          </a:xfrm>
          <a:prstGeom prst="rect">
            <a:avLst/>
          </a:prstGeom>
        </p:spPr>
      </p:pic>
      <p:sp>
        <p:nvSpPr>
          <p:cNvPr id="6" name="TextovéPole 5">
            <a:extLst>
              <a:ext uri="{FF2B5EF4-FFF2-40B4-BE49-F238E27FC236}">
                <a16:creationId xmlns:a16="http://schemas.microsoft.com/office/drawing/2014/main" id="{6534F9CD-C433-EC63-4E8E-EF555A6B2BA0}"/>
              </a:ext>
            </a:extLst>
          </p:cNvPr>
          <p:cNvSpPr txBox="1"/>
          <p:nvPr/>
        </p:nvSpPr>
        <p:spPr>
          <a:xfrm>
            <a:off x="9791535" y="2790294"/>
            <a:ext cx="1785632" cy="1231106"/>
          </a:xfrm>
          <a:prstGeom prst="rect">
            <a:avLst/>
          </a:prstGeom>
          <a:noFill/>
        </p:spPr>
        <p:txBody>
          <a:bodyPr wrap="square" rtlCol="0">
            <a:spAutoFit/>
          </a:bodyPr>
          <a:lstStyle/>
          <a:p>
            <a:r>
              <a:rPr lang="en-US" sz="1400" b="1" i="1" dirty="0"/>
              <a:t>GRYF</a:t>
            </a:r>
            <a:r>
              <a:rPr lang="en-US" sz="1400" i="1" dirty="0"/>
              <a:t> </a:t>
            </a:r>
            <a:r>
              <a:rPr lang="en-US" sz="1400" b="1" i="1" dirty="0"/>
              <a:t>MGM-23</a:t>
            </a:r>
            <a:r>
              <a:rPr lang="en-US" sz="1400" i="1" dirty="0"/>
              <a:t> system for measuring CO, </a:t>
            </a:r>
            <a:r>
              <a:rPr lang="en-US" sz="1400" b="1" i="1" dirty="0"/>
              <a:t>CO₂</a:t>
            </a:r>
            <a:r>
              <a:rPr lang="en-US" sz="1400" i="1" dirty="0"/>
              <a:t>, and O₂</a:t>
            </a:r>
            <a:r>
              <a:rPr lang="cs-CZ" sz="1400" i="1" dirty="0"/>
              <a:t> (</a:t>
            </a:r>
            <a:r>
              <a:rPr lang="cs-CZ" sz="1400" i="1" dirty="0" err="1"/>
              <a:t>military</a:t>
            </a:r>
            <a:r>
              <a:rPr lang="cs-CZ" sz="1400" i="1" dirty="0"/>
              <a:t> grade).</a:t>
            </a:r>
            <a:endParaRPr lang="en-US" sz="1400" i="1" dirty="0"/>
          </a:p>
          <a:p>
            <a:endParaRPr lang="cs-CZ" dirty="0"/>
          </a:p>
        </p:txBody>
      </p:sp>
    </p:spTree>
    <p:extLst>
      <p:ext uri="{BB962C8B-B14F-4D97-AF65-F5344CB8AC3E}">
        <p14:creationId xmlns:p14="http://schemas.microsoft.com/office/powerpoint/2010/main" val="3787141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445FA-B83C-5B9B-C2ED-C1E33FD3A08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EFF1EBE-94C2-38CF-9CB9-54F34DC40505}"/>
              </a:ext>
            </a:extLst>
          </p:cNvPr>
          <p:cNvSpPr>
            <a:spLocks noGrp="1"/>
          </p:cNvSpPr>
          <p:nvPr>
            <p:ph type="title"/>
          </p:nvPr>
        </p:nvSpPr>
        <p:spPr>
          <a:xfrm>
            <a:off x="1872942" y="220718"/>
            <a:ext cx="10193459" cy="901788"/>
          </a:xfrm>
        </p:spPr>
        <p:txBody>
          <a:bodyPr>
            <a:noAutofit/>
          </a:bodyPr>
          <a:lstStyle/>
          <a:p>
            <a:r>
              <a:rPr lang="en-US" sz="3600" dirty="0"/>
              <a:t>When simply meeting the requirements isn’t enough</a:t>
            </a:r>
            <a:endParaRPr lang="cs-CZ" sz="3600" dirty="0">
              <a:latin typeface="Myriad Pro" panose="020B0503030403020204" pitchFamily="34" charset="0"/>
            </a:endParaRPr>
          </a:p>
        </p:txBody>
      </p:sp>
      <p:sp>
        <p:nvSpPr>
          <p:cNvPr id="3" name="Zástupný symbol pro obsah 2">
            <a:extLst>
              <a:ext uri="{FF2B5EF4-FFF2-40B4-BE49-F238E27FC236}">
                <a16:creationId xmlns:a16="http://schemas.microsoft.com/office/drawing/2014/main" id="{D228166B-8F25-5ADA-C6F8-AA555236A1A2}"/>
              </a:ext>
            </a:extLst>
          </p:cNvPr>
          <p:cNvSpPr>
            <a:spLocks noGrp="1"/>
          </p:cNvSpPr>
          <p:nvPr>
            <p:ph idx="1"/>
          </p:nvPr>
        </p:nvSpPr>
        <p:spPr>
          <a:xfrm>
            <a:off x="582029" y="1714496"/>
            <a:ext cx="8251940" cy="3222480"/>
          </a:xfrm>
        </p:spPr>
        <p:txBody>
          <a:bodyPr>
            <a:normAutofit fontScale="92500" lnSpcReduction="20000"/>
          </a:bodyPr>
          <a:lstStyle/>
          <a:p>
            <a:pPr marL="0" indent="0">
              <a:buNone/>
            </a:pPr>
            <a:r>
              <a:rPr lang="en-US" dirty="0">
                <a:latin typeface="Myriad Pro" panose="020B0503030403020204" pitchFamily="34" charset="0"/>
              </a:rPr>
              <a:t>The sensor circuit is </a:t>
            </a:r>
            <a:r>
              <a:rPr lang="en-US" b="1" dirty="0">
                <a:latin typeface="Myriad Pro" panose="020B0503030403020204" pitchFamily="34" charset="0"/>
              </a:rPr>
              <a:t>duplicated</a:t>
            </a:r>
            <a:r>
              <a:rPr lang="en-US" dirty="0">
                <a:latin typeface="Myriad Pro" panose="020B0503030403020204" pitchFamily="34" charset="0"/>
              </a:rPr>
              <a:t>: while one is measuring, the other is regenerating and is calibrated against a </a:t>
            </a:r>
            <a:r>
              <a:rPr lang="en-US" b="1" dirty="0">
                <a:latin typeface="Myriad Pro" panose="020B0503030403020204" pitchFamily="34" charset="0"/>
              </a:rPr>
              <a:t>third set of reference sensors</a:t>
            </a:r>
            <a:r>
              <a:rPr lang="en-US" dirty="0">
                <a:latin typeface="Myriad Pro" panose="020B0503030403020204" pitchFamily="34" charset="0"/>
              </a:rPr>
              <a:t> that never come into contact with water.</a:t>
            </a:r>
          </a:p>
          <a:p>
            <a:endParaRPr lang="en-US" dirty="0">
              <a:latin typeface="Myriad Pro" panose="020B0503030403020204" pitchFamily="34" charset="0"/>
            </a:endParaRPr>
          </a:p>
          <a:p>
            <a:pPr marL="0" indent="0">
              <a:buNone/>
            </a:pPr>
            <a:r>
              <a:rPr lang="en-US" dirty="0">
                <a:latin typeface="Myriad Pro" panose="020B0503030403020204" pitchFamily="34" charset="0"/>
              </a:rPr>
              <a:t>Protection against biofouling</a:t>
            </a:r>
          </a:p>
          <a:p>
            <a:pPr lvl="1"/>
            <a:r>
              <a:rPr lang="en-US" dirty="0">
                <a:latin typeface="Myriad Pro" panose="020B0503030403020204" pitchFamily="34" charset="0"/>
              </a:rPr>
              <a:t>The water entering the system is </a:t>
            </a:r>
            <a:r>
              <a:rPr lang="en-US" b="1" dirty="0">
                <a:latin typeface="Myriad Pro" panose="020B0503030403020204" pitchFamily="34" charset="0"/>
              </a:rPr>
              <a:t>biologically deactivated</a:t>
            </a:r>
            <a:r>
              <a:rPr lang="en-US" dirty="0">
                <a:latin typeface="Myriad Pro" panose="020B0503030403020204" pitchFamily="34" charset="0"/>
              </a:rPr>
              <a:t> using UV.</a:t>
            </a:r>
          </a:p>
          <a:p>
            <a:pPr lvl="1"/>
            <a:r>
              <a:rPr lang="en-US" dirty="0">
                <a:latin typeface="Myriad Pro" panose="020B0503030403020204" pitchFamily="34" charset="0"/>
              </a:rPr>
              <a:t>During regeneration, the sensor chambers are dried with </a:t>
            </a:r>
            <a:r>
              <a:rPr lang="en-US" b="1" dirty="0">
                <a:latin typeface="Myriad Pro" panose="020B0503030403020204" pitchFamily="34" charset="0"/>
              </a:rPr>
              <a:t>preheated air</a:t>
            </a:r>
            <a:r>
              <a:rPr lang="en-US" dirty="0">
                <a:latin typeface="Myriad Pro" panose="020B0503030403020204" pitchFamily="34" charset="0"/>
              </a:rPr>
              <a:t> mixed with ozone</a:t>
            </a:r>
            <a:r>
              <a:rPr lang="cs-CZ" dirty="0">
                <a:latin typeface="Myriad Pro" panose="020B0503030403020204" pitchFamily="34" charset="0"/>
              </a:rPr>
              <a:t> (UV-</a:t>
            </a:r>
            <a:r>
              <a:rPr lang="cs-CZ" dirty="0" err="1">
                <a:latin typeface="Myriad Pro" panose="020B0503030403020204" pitchFamily="34" charset="0"/>
              </a:rPr>
              <a:t>generated</a:t>
            </a:r>
            <a:r>
              <a:rPr lang="cs-CZ" dirty="0">
                <a:latin typeface="Myriad Pro" panose="020B0503030403020204" pitchFamily="34" charset="0"/>
              </a:rPr>
              <a:t>)</a:t>
            </a:r>
            <a:r>
              <a:rPr lang="en-US" dirty="0">
                <a:latin typeface="Myriad Pro" panose="020B0503030403020204" pitchFamily="34" charset="0"/>
              </a:rPr>
              <a:t>.</a:t>
            </a:r>
            <a:endParaRPr lang="cs-CZ" dirty="0">
              <a:latin typeface="Myriad Pro" panose="020B0503030403020204" pitchFamily="34" charset="0"/>
            </a:endParaRPr>
          </a:p>
        </p:txBody>
      </p:sp>
      <p:sp>
        <p:nvSpPr>
          <p:cNvPr id="8" name="TextovéPole 7">
            <a:extLst>
              <a:ext uri="{FF2B5EF4-FFF2-40B4-BE49-F238E27FC236}">
                <a16:creationId xmlns:a16="http://schemas.microsoft.com/office/drawing/2014/main" id="{910352C9-A244-E504-60E4-6B636AEDCF62}"/>
              </a:ext>
            </a:extLst>
          </p:cNvPr>
          <p:cNvSpPr txBox="1"/>
          <p:nvPr/>
        </p:nvSpPr>
        <p:spPr>
          <a:xfrm>
            <a:off x="3935072" y="937840"/>
            <a:ext cx="7100519" cy="369332"/>
          </a:xfrm>
          <a:prstGeom prst="rect">
            <a:avLst/>
          </a:prstGeom>
          <a:noFill/>
        </p:spPr>
        <p:txBody>
          <a:bodyPr wrap="square" rtlCol="0">
            <a:spAutoFit/>
          </a:bodyPr>
          <a:lstStyle/>
          <a:p>
            <a:r>
              <a:rPr lang="en-US" dirty="0">
                <a:solidFill>
                  <a:srgbClr val="006AAC"/>
                </a:solidFill>
                <a:latin typeface="Myriad Pro" panose="020B0503030403020204" pitchFamily="34" charset="0"/>
              </a:rPr>
              <a:t>34 years of experience in sensor development in a single, perfect system</a:t>
            </a:r>
            <a:endParaRPr lang="cs-CZ" dirty="0">
              <a:solidFill>
                <a:srgbClr val="006AAC"/>
              </a:solidFill>
              <a:latin typeface="Myriad Pro" panose="020B0503030403020204" pitchFamily="34" charset="0"/>
            </a:endParaRPr>
          </a:p>
        </p:txBody>
      </p:sp>
      <p:sp>
        <p:nvSpPr>
          <p:cNvPr id="4" name="Obdélník: se zakulacenými rohy 3">
            <a:extLst>
              <a:ext uri="{FF2B5EF4-FFF2-40B4-BE49-F238E27FC236}">
                <a16:creationId xmlns:a16="http://schemas.microsoft.com/office/drawing/2014/main" id="{C09E6AF3-729A-AD20-DC23-1D512CC75B87}"/>
              </a:ext>
            </a:extLst>
          </p:cNvPr>
          <p:cNvSpPr/>
          <p:nvPr/>
        </p:nvSpPr>
        <p:spPr>
          <a:xfrm>
            <a:off x="2429242" y="5352148"/>
            <a:ext cx="5223461" cy="934841"/>
          </a:xfrm>
          <a:prstGeom prst="roundRect">
            <a:avLst/>
          </a:prstGeom>
          <a:solidFill>
            <a:srgbClr val="0C61A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During both development and testing of the IFF Nitro system, strict adherence to standards normally reserved for military projects is required</a:t>
            </a:r>
            <a:endParaRPr lang="cs-CZ" dirty="0">
              <a:latin typeface="Myriad Pro" panose="020B0503030403020204" pitchFamily="34" charset="0"/>
            </a:endParaRPr>
          </a:p>
        </p:txBody>
      </p:sp>
    </p:spTree>
    <p:extLst>
      <p:ext uri="{BB962C8B-B14F-4D97-AF65-F5344CB8AC3E}">
        <p14:creationId xmlns:p14="http://schemas.microsoft.com/office/powerpoint/2010/main" val="906200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D9A0F-E15F-25EE-1822-5D6BDB39209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A83477B-754C-D175-2D36-75A0464CD2CA}"/>
              </a:ext>
            </a:extLst>
          </p:cNvPr>
          <p:cNvSpPr>
            <a:spLocks noGrp="1"/>
          </p:cNvSpPr>
          <p:nvPr>
            <p:ph type="title"/>
          </p:nvPr>
        </p:nvSpPr>
        <p:spPr>
          <a:xfrm>
            <a:off x="2597995" y="220718"/>
            <a:ext cx="9468406" cy="901788"/>
          </a:xfrm>
        </p:spPr>
        <p:txBody>
          <a:bodyPr>
            <a:normAutofit/>
          </a:bodyPr>
          <a:lstStyle/>
          <a:p>
            <a:r>
              <a:rPr lang="cs-CZ" dirty="0" err="1"/>
              <a:t>October</a:t>
            </a:r>
            <a:r>
              <a:rPr lang="cs-CZ" dirty="0"/>
              <a:t> 2024: Pilot </a:t>
            </a:r>
            <a:r>
              <a:rPr lang="cs-CZ" dirty="0" err="1"/>
              <a:t>Installation</a:t>
            </a:r>
            <a:endParaRPr lang="cs-CZ" dirty="0">
              <a:latin typeface="Myriad Pro" panose="020B0503030403020204" pitchFamily="34" charset="0"/>
            </a:endParaRPr>
          </a:p>
        </p:txBody>
      </p:sp>
      <p:sp>
        <p:nvSpPr>
          <p:cNvPr id="3" name="Zástupný symbol pro obsah 2">
            <a:extLst>
              <a:ext uri="{FF2B5EF4-FFF2-40B4-BE49-F238E27FC236}">
                <a16:creationId xmlns:a16="http://schemas.microsoft.com/office/drawing/2014/main" id="{29695E59-7140-C2FB-1009-1E4CD08848EA}"/>
              </a:ext>
            </a:extLst>
          </p:cNvPr>
          <p:cNvSpPr>
            <a:spLocks noGrp="1"/>
          </p:cNvSpPr>
          <p:nvPr>
            <p:ph idx="1"/>
          </p:nvPr>
        </p:nvSpPr>
        <p:spPr>
          <a:xfrm>
            <a:off x="2485392" y="1670905"/>
            <a:ext cx="9147770" cy="3516189"/>
          </a:xfrm>
        </p:spPr>
        <p:txBody>
          <a:bodyPr>
            <a:normAutofit/>
          </a:bodyPr>
          <a:lstStyle/>
          <a:p>
            <a:r>
              <a:rPr lang="en-US" dirty="0"/>
              <a:t>Installation took place at the </a:t>
            </a:r>
            <a:r>
              <a:rPr lang="en-US" b="1" dirty="0"/>
              <a:t>MOWI</a:t>
            </a:r>
            <a:r>
              <a:rPr lang="en-US" dirty="0"/>
              <a:t> </a:t>
            </a:r>
            <a:r>
              <a:rPr lang="en-US" dirty="0" err="1"/>
              <a:t>Hellur</a:t>
            </a:r>
            <a:r>
              <a:rPr lang="en-US" dirty="0"/>
              <a:t> salmon farm in the </a:t>
            </a:r>
            <a:r>
              <a:rPr lang="en-US" b="1" dirty="0"/>
              <a:t>Faroe Islands</a:t>
            </a:r>
            <a:r>
              <a:rPr lang="en-US" dirty="0"/>
              <a:t>.</a:t>
            </a:r>
            <a:endParaRPr lang="cs-CZ" dirty="0"/>
          </a:p>
          <a:p>
            <a:pPr marL="0" indent="0">
              <a:buNone/>
            </a:pPr>
            <a:endParaRPr lang="cs-CZ" dirty="0"/>
          </a:p>
          <a:p>
            <a:r>
              <a:rPr lang="en-US" dirty="0"/>
              <a:t>Implementation time: </a:t>
            </a:r>
            <a:r>
              <a:rPr lang="en-US" b="1" dirty="0"/>
              <a:t>2 days</a:t>
            </a:r>
            <a:r>
              <a:rPr lang="en-US" dirty="0"/>
              <a:t>, including visualization setup in the control center.</a:t>
            </a:r>
            <a:endParaRPr lang="cs-CZ" dirty="0"/>
          </a:p>
          <a:p>
            <a:pPr marL="0" indent="0">
              <a:buNone/>
            </a:pPr>
            <a:endParaRPr lang="cs-CZ" dirty="0"/>
          </a:p>
          <a:p>
            <a:r>
              <a:rPr lang="en-US" dirty="0"/>
              <a:t>Measured parameters: </a:t>
            </a:r>
            <a:r>
              <a:rPr lang="en-US" b="1" dirty="0"/>
              <a:t>TDGP, O₂, CO₂, N₂, pH, and ORP</a:t>
            </a:r>
            <a:r>
              <a:rPr lang="cs-CZ" b="1" dirty="0"/>
              <a:t>.</a:t>
            </a:r>
            <a:endParaRPr lang="cs-CZ" b="1" dirty="0">
              <a:latin typeface="Myriad Pro" panose="020B0503030403020204" pitchFamily="34" charset="0"/>
            </a:endParaRPr>
          </a:p>
          <a:p>
            <a:pPr marL="0" indent="0">
              <a:buNone/>
            </a:pPr>
            <a:endParaRPr lang="cs-CZ" b="1" dirty="0">
              <a:latin typeface="Myriad Pro" panose="020B0503030403020204" pitchFamily="34" charset="0"/>
            </a:endParaRPr>
          </a:p>
        </p:txBody>
      </p:sp>
      <p:sp>
        <p:nvSpPr>
          <p:cNvPr id="8" name="TextovéPole 7">
            <a:extLst>
              <a:ext uri="{FF2B5EF4-FFF2-40B4-BE49-F238E27FC236}">
                <a16:creationId xmlns:a16="http://schemas.microsoft.com/office/drawing/2014/main" id="{4DE3B7ED-1015-ADDA-EF2C-DD0FF48CDE0B}"/>
              </a:ext>
            </a:extLst>
          </p:cNvPr>
          <p:cNvSpPr txBox="1"/>
          <p:nvPr/>
        </p:nvSpPr>
        <p:spPr>
          <a:xfrm>
            <a:off x="3494366" y="893597"/>
            <a:ext cx="6991800" cy="369332"/>
          </a:xfrm>
          <a:prstGeom prst="rect">
            <a:avLst/>
          </a:prstGeom>
          <a:noFill/>
        </p:spPr>
        <p:txBody>
          <a:bodyPr wrap="square" rtlCol="0">
            <a:spAutoFit/>
          </a:bodyPr>
          <a:lstStyle/>
          <a:p>
            <a:r>
              <a:rPr lang="en-US" b="1" dirty="0">
                <a:solidFill>
                  <a:srgbClr val="006AAC"/>
                </a:solidFill>
                <a:latin typeface="Myriad Pro" panose="020B0503030403020204" pitchFamily="34" charset="0"/>
              </a:rPr>
              <a:t>Production prototype of the IFF Nitro system</a:t>
            </a:r>
            <a:endParaRPr lang="cs-CZ" b="1" dirty="0">
              <a:solidFill>
                <a:srgbClr val="006AAC"/>
              </a:solidFill>
              <a:latin typeface="Myriad Pro" panose="020B0503030403020204" pitchFamily="34" charset="0"/>
            </a:endParaRPr>
          </a:p>
        </p:txBody>
      </p:sp>
      <p:pic>
        <p:nvPicPr>
          <p:cNvPr id="6" name="Obrázek 5" descr="Obsah obrázku stroj/přístroj, Domácí spotřebič, elektronika, kuchyňský spotřebič&#10;&#10;Popis byl vytvořen automaticky">
            <a:extLst>
              <a:ext uri="{FF2B5EF4-FFF2-40B4-BE49-F238E27FC236}">
                <a16:creationId xmlns:a16="http://schemas.microsoft.com/office/drawing/2014/main" id="{13B5A72D-3BBB-C477-7A3D-AFA640652B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93" y="1463825"/>
            <a:ext cx="2244122" cy="5035087"/>
          </a:xfrm>
          <a:prstGeom prst="rect">
            <a:avLst/>
          </a:prstGeom>
          <a:ln>
            <a:noFill/>
          </a:ln>
          <a:effectLst>
            <a:outerShdw blurRad="292100" dist="139700" dir="2700000" algn="tl" rotWithShape="0">
              <a:srgbClr val="333333">
                <a:alpha val="65000"/>
              </a:srgbClr>
            </a:outerShdw>
          </a:effectLst>
        </p:spPr>
      </p:pic>
      <p:pic>
        <p:nvPicPr>
          <p:cNvPr id="10" name="Obrázek 9" descr="Obsah obrázku venku, budova, okno, rostlina&#10;&#10;Popis byl vytvořen automaticky">
            <a:extLst>
              <a:ext uri="{FF2B5EF4-FFF2-40B4-BE49-F238E27FC236}">
                <a16:creationId xmlns:a16="http://schemas.microsoft.com/office/drawing/2014/main" id="{1221EC13-9A47-EBF9-5CA4-6E1E2D0436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579421" y="5448041"/>
            <a:ext cx="1122507" cy="841880"/>
          </a:xfrm>
          <a:prstGeom prst="rect">
            <a:avLst/>
          </a:prstGeom>
        </p:spPr>
      </p:pic>
      <p:pic>
        <p:nvPicPr>
          <p:cNvPr id="13" name="Obrázek 12" descr="Obsah obrázku venku, vozidlo, Pozemní vozidlo, přeprava&#10;&#10;Popis byl vytvořen automaticky">
            <a:extLst>
              <a:ext uri="{FF2B5EF4-FFF2-40B4-BE49-F238E27FC236}">
                <a16:creationId xmlns:a16="http://schemas.microsoft.com/office/drawing/2014/main" id="{4403A97B-F647-BBF2-ED1D-FFDDCA1203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3966" y="5307725"/>
            <a:ext cx="1496678" cy="1122509"/>
          </a:xfrm>
          <a:prstGeom prst="rect">
            <a:avLst/>
          </a:prstGeom>
        </p:spPr>
      </p:pic>
      <p:pic>
        <p:nvPicPr>
          <p:cNvPr id="16" name="Obrázek 15" descr="Obsah obrázku letadlo, hoblovat, obloha, mrak&#10;&#10;Popis byl vytvořen automaticky">
            <a:extLst>
              <a:ext uri="{FF2B5EF4-FFF2-40B4-BE49-F238E27FC236}">
                <a16:creationId xmlns:a16="http://schemas.microsoft.com/office/drawing/2014/main" id="{85FE296C-E9EB-DFEB-6112-21FAAD9BCF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2995" y="5307724"/>
            <a:ext cx="1496679" cy="1122509"/>
          </a:xfrm>
          <a:prstGeom prst="rect">
            <a:avLst/>
          </a:prstGeom>
        </p:spPr>
      </p:pic>
      <p:pic>
        <p:nvPicPr>
          <p:cNvPr id="20" name="Obrázek 19" descr="Obsah obrázku venku, tráva, mrak, obloha&#10;&#10;Popis byl vytvořen automaticky">
            <a:extLst>
              <a:ext uri="{FF2B5EF4-FFF2-40B4-BE49-F238E27FC236}">
                <a16:creationId xmlns:a16="http://schemas.microsoft.com/office/drawing/2014/main" id="{CCF714DB-A295-6346-C757-6A9F5DBF52B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82024" y="5307724"/>
            <a:ext cx="1496678" cy="1122509"/>
          </a:xfrm>
          <a:prstGeom prst="rect">
            <a:avLst/>
          </a:prstGeom>
        </p:spPr>
      </p:pic>
      <p:pic>
        <p:nvPicPr>
          <p:cNvPr id="22" name="Obrázek 21" descr="Obsah obrázku interiér, oblečení, text, zeď&#10;&#10;Popis byl vytvořen automaticky">
            <a:extLst>
              <a:ext uri="{FF2B5EF4-FFF2-40B4-BE49-F238E27FC236}">
                <a16:creationId xmlns:a16="http://schemas.microsoft.com/office/drawing/2014/main" id="{75ED5168-4D95-CA51-E80C-8C5AB9F1E3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21052" y="5307723"/>
            <a:ext cx="1496678" cy="1122509"/>
          </a:xfrm>
          <a:prstGeom prst="rect">
            <a:avLst/>
          </a:prstGeom>
        </p:spPr>
      </p:pic>
    </p:spTree>
    <p:extLst>
      <p:ext uri="{BB962C8B-B14F-4D97-AF65-F5344CB8AC3E}">
        <p14:creationId xmlns:p14="http://schemas.microsoft.com/office/powerpoint/2010/main" val="1798443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AC79C-0B46-77B7-BCAF-0110629A4A5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27599DE-1C7B-1C07-32AE-9E733AA52770}"/>
              </a:ext>
            </a:extLst>
          </p:cNvPr>
          <p:cNvSpPr>
            <a:spLocks noGrp="1"/>
          </p:cNvSpPr>
          <p:nvPr>
            <p:ph type="title"/>
          </p:nvPr>
        </p:nvSpPr>
        <p:spPr>
          <a:xfrm>
            <a:off x="1872942" y="220718"/>
            <a:ext cx="10193459" cy="901788"/>
          </a:xfrm>
        </p:spPr>
        <p:txBody>
          <a:bodyPr/>
          <a:lstStyle/>
          <a:p>
            <a:r>
              <a:rPr lang="cs-CZ" dirty="0"/>
              <a:t>Trial </a:t>
            </a:r>
            <a:r>
              <a:rPr lang="cs-CZ" dirty="0" err="1"/>
              <a:t>Operation</a:t>
            </a:r>
            <a:endParaRPr lang="cs-CZ" dirty="0">
              <a:latin typeface="Myriad Pro" panose="020B0503030403020204" pitchFamily="34" charset="0"/>
            </a:endParaRPr>
          </a:p>
        </p:txBody>
      </p:sp>
      <p:sp>
        <p:nvSpPr>
          <p:cNvPr id="3" name="Zástupný symbol pro obsah 2">
            <a:extLst>
              <a:ext uri="{FF2B5EF4-FFF2-40B4-BE49-F238E27FC236}">
                <a16:creationId xmlns:a16="http://schemas.microsoft.com/office/drawing/2014/main" id="{58FE5BD7-216D-3CE9-DEDD-2D23FFF02630}"/>
              </a:ext>
            </a:extLst>
          </p:cNvPr>
          <p:cNvSpPr>
            <a:spLocks noGrp="1"/>
          </p:cNvSpPr>
          <p:nvPr>
            <p:ph idx="1"/>
          </p:nvPr>
        </p:nvSpPr>
        <p:spPr>
          <a:xfrm>
            <a:off x="585952" y="1718420"/>
            <a:ext cx="8554995" cy="4867910"/>
          </a:xfrm>
        </p:spPr>
        <p:txBody>
          <a:bodyPr>
            <a:normAutofit/>
          </a:bodyPr>
          <a:lstStyle/>
          <a:p>
            <a:r>
              <a:rPr lang="en-US" dirty="0"/>
              <a:t>The system was configured to continuously send data to the cloud.</a:t>
            </a:r>
            <a:endParaRPr lang="cs-CZ" dirty="0"/>
          </a:p>
          <a:p>
            <a:r>
              <a:rPr lang="en-US" dirty="0"/>
              <a:t>O₂, TDGP, pH, and ORP measurements could be validated with third-party reference systems.</a:t>
            </a:r>
            <a:endParaRPr lang="cs-CZ" dirty="0"/>
          </a:p>
          <a:p>
            <a:r>
              <a:rPr lang="en-US" dirty="0"/>
              <a:t>CO₂ and N₂ measurements could not be independently verified.</a:t>
            </a:r>
            <a:endParaRPr lang="cs-CZ" dirty="0"/>
          </a:p>
          <a:p>
            <a:r>
              <a:rPr lang="en-US" b="1" dirty="0"/>
              <a:t>An experiment was designed to verify all measurements at once…</a:t>
            </a:r>
            <a:endParaRPr lang="cs-CZ" b="1" dirty="0">
              <a:latin typeface="Myriad Pro" panose="020B0503030403020204" pitchFamily="34" charset="0"/>
            </a:endParaRPr>
          </a:p>
        </p:txBody>
      </p:sp>
      <p:sp>
        <p:nvSpPr>
          <p:cNvPr id="8" name="TextovéPole 7">
            <a:extLst>
              <a:ext uri="{FF2B5EF4-FFF2-40B4-BE49-F238E27FC236}">
                <a16:creationId xmlns:a16="http://schemas.microsoft.com/office/drawing/2014/main" id="{7728D010-DA20-B34F-DD94-BDAE0B58732B}"/>
              </a:ext>
            </a:extLst>
          </p:cNvPr>
          <p:cNvSpPr txBox="1"/>
          <p:nvPr/>
        </p:nvSpPr>
        <p:spPr>
          <a:xfrm>
            <a:off x="3935072" y="937840"/>
            <a:ext cx="4221641" cy="369332"/>
          </a:xfrm>
          <a:prstGeom prst="rect">
            <a:avLst/>
          </a:prstGeom>
          <a:noFill/>
        </p:spPr>
        <p:txBody>
          <a:bodyPr wrap="square" rtlCol="0">
            <a:spAutoFit/>
          </a:bodyPr>
          <a:lstStyle/>
          <a:p>
            <a:r>
              <a:rPr lang="cs-CZ" dirty="0">
                <a:solidFill>
                  <a:srgbClr val="006AAC"/>
                </a:solidFill>
                <a:latin typeface="Myriad Pro" panose="020B0503030403020204" pitchFamily="34" charset="0"/>
              </a:rPr>
              <a:t>and </a:t>
            </a:r>
            <a:r>
              <a:rPr lang="cs-CZ" dirty="0" err="1">
                <a:solidFill>
                  <a:srgbClr val="006AAC"/>
                </a:solidFill>
                <a:latin typeface="Myriad Pro" panose="020B0503030403020204" pitchFamily="34" charset="0"/>
              </a:rPr>
              <a:t>Accuracy</a:t>
            </a:r>
            <a:r>
              <a:rPr lang="cs-CZ" dirty="0">
                <a:solidFill>
                  <a:srgbClr val="006AAC"/>
                </a:solidFill>
                <a:latin typeface="Myriad Pro" panose="020B0503030403020204" pitchFamily="34" charset="0"/>
              </a:rPr>
              <a:t> </a:t>
            </a:r>
            <a:r>
              <a:rPr lang="cs-CZ" dirty="0" err="1">
                <a:solidFill>
                  <a:srgbClr val="006AAC"/>
                </a:solidFill>
                <a:latin typeface="Myriad Pro" panose="020B0503030403020204" pitchFamily="34" charset="0"/>
              </a:rPr>
              <a:t>Evaluation</a:t>
            </a:r>
            <a:endParaRPr lang="cs-CZ" dirty="0">
              <a:solidFill>
                <a:srgbClr val="006AAC"/>
              </a:solidFill>
              <a:latin typeface="Myriad Pro" panose="020B0503030403020204" pitchFamily="34" charset="0"/>
            </a:endParaRPr>
          </a:p>
        </p:txBody>
      </p:sp>
      <p:sp>
        <p:nvSpPr>
          <p:cNvPr id="4" name="Obdélník: se zakulacenými rohy 3">
            <a:extLst>
              <a:ext uri="{FF2B5EF4-FFF2-40B4-BE49-F238E27FC236}">
                <a16:creationId xmlns:a16="http://schemas.microsoft.com/office/drawing/2014/main" id="{3A69149E-4F61-9CFD-0F30-C3E876048911}"/>
              </a:ext>
            </a:extLst>
          </p:cNvPr>
          <p:cNvSpPr/>
          <p:nvPr/>
        </p:nvSpPr>
        <p:spPr>
          <a:xfrm>
            <a:off x="2398907" y="5354072"/>
            <a:ext cx="5813359" cy="1283210"/>
          </a:xfrm>
          <a:prstGeom prst="roundRect">
            <a:avLst/>
          </a:prstGeom>
          <a:solidFill>
            <a:srgbClr val="0C61A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UV sanitation was turned off, allowing biologically active water into the system. Based on the dynamics of dissolved nitrogen, the approximate </a:t>
            </a:r>
            <a:r>
              <a:rPr lang="en-US" b="1" dirty="0"/>
              <a:t>ammonia</a:t>
            </a:r>
            <a:r>
              <a:rPr lang="en-US" dirty="0"/>
              <a:t> content is to be calculated</a:t>
            </a:r>
            <a:endParaRPr lang="cs-CZ" dirty="0">
              <a:latin typeface="Myriad Pro" panose="020B0503030403020204" pitchFamily="34" charset="0"/>
            </a:endParaRPr>
          </a:p>
        </p:txBody>
      </p:sp>
      <p:pic>
        <p:nvPicPr>
          <p:cNvPr id="6" name="Obrázek 5" descr="Obsah obrázku venku, osoba, území, boty&#10;&#10;Popis byl vytvořen automaticky">
            <a:extLst>
              <a:ext uri="{FF2B5EF4-FFF2-40B4-BE49-F238E27FC236}">
                <a16:creationId xmlns:a16="http://schemas.microsoft.com/office/drawing/2014/main" id="{4A9D36D7-316B-4A3D-6957-2C95041C14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548546" y="495544"/>
            <a:ext cx="2164342" cy="1623257"/>
          </a:xfrm>
          <a:prstGeom prst="rect">
            <a:avLst/>
          </a:prstGeom>
        </p:spPr>
      </p:pic>
      <p:pic>
        <p:nvPicPr>
          <p:cNvPr id="11" name="Obrázek 10" descr="Obsah obrázku Lidská tvář, oblečení, osoba, interiér&#10;&#10;Popis byl vytvořen automaticky">
            <a:extLst>
              <a:ext uri="{FF2B5EF4-FFF2-40B4-BE49-F238E27FC236}">
                <a16:creationId xmlns:a16="http://schemas.microsoft.com/office/drawing/2014/main" id="{FE1699C9-A794-3F00-65B7-2D7E3ED093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9548543" y="2691937"/>
            <a:ext cx="2164346" cy="1623259"/>
          </a:xfrm>
          <a:prstGeom prst="rect">
            <a:avLst/>
          </a:prstGeom>
        </p:spPr>
      </p:pic>
    </p:spTree>
    <p:extLst>
      <p:ext uri="{BB962C8B-B14F-4D97-AF65-F5344CB8AC3E}">
        <p14:creationId xmlns:p14="http://schemas.microsoft.com/office/powerpoint/2010/main" val="2242626358"/>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28610</TotalTime>
  <Words>1348</Words>
  <Application>Microsoft Office PowerPoint</Application>
  <PresentationFormat>Širokoúhlá obrazovka</PresentationFormat>
  <Paragraphs>116</Paragraphs>
  <Slides>13</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13</vt:i4>
      </vt:variant>
    </vt:vector>
  </HeadingPairs>
  <TitlesOfParts>
    <vt:vector size="18" baseType="lpstr">
      <vt:lpstr>Arial</vt:lpstr>
      <vt:lpstr>Calibri</vt:lpstr>
      <vt:lpstr>Calibri Light</vt:lpstr>
      <vt:lpstr>Myriad Pro</vt:lpstr>
      <vt:lpstr>Motiv Office</vt:lpstr>
      <vt:lpstr>IFF Nitro</vt:lpstr>
      <vt:lpstr>Primary Purpose of the System</vt:lpstr>
      <vt:lpstr>Challenges for research, development, and business</vt:lpstr>
      <vt:lpstr>Absolute Accuracy in O₂ Measurement</vt:lpstr>
      <vt:lpstr>Accurate Measurement of TDGP</vt:lpstr>
      <vt:lpstr>Accurate CO₂ Measurement</vt:lpstr>
      <vt:lpstr>When simply meeting the requirements isn’t enough</vt:lpstr>
      <vt:lpstr>October 2024: Pilot Installation</vt:lpstr>
      <vt:lpstr>Trial Operation</vt:lpstr>
      <vt:lpstr>„ Christmas Experiment“</vt:lpstr>
      <vt:lpstr>Evaluation of the Experiment</vt:lpstr>
      <vt:lpstr>Conclusion of the Trial Operation</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Windows User</dc:creator>
  <cp:lastModifiedBy>Michael Janeček</cp:lastModifiedBy>
  <cp:revision>38</cp:revision>
  <dcterms:created xsi:type="dcterms:W3CDTF">2023-05-17T13:12:57Z</dcterms:created>
  <dcterms:modified xsi:type="dcterms:W3CDTF">2025-03-10T12:20:23Z</dcterms:modified>
</cp:coreProperties>
</file>