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1932" r:id="rId2"/>
    <p:sldId id="256" r:id="rId3"/>
    <p:sldId id="257" r:id="rId4"/>
    <p:sldId id="258" r:id="rId5"/>
    <p:sldId id="1935" r:id="rId6"/>
    <p:sldId id="1934" r:id="rId7"/>
    <p:sldId id="193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3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1AB873-7B00-4D40-876F-D9BF1138166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8D22200-B12C-4A61-93D6-75DFA9D971C4}">
      <dgm:prSet custT="1"/>
      <dgm:spPr/>
      <dgm:t>
        <a:bodyPr/>
        <a:lstStyle/>
        <a:p>
          <a:r>
            <a:rPr lang="en-US" sz="1500"/>
            <a:t>Czech cybersecurity company, founded 2014</a:t>
          </a:r>
        </a:p>
      </dgm:t>
    </dgm:pt>
    <dgm:pt modelId="{1E3AA8FB-46FA-4F1D-AF32-4D7B622A997E}" type="parTrans" cxnId="{1FD87360-849F-4A0B-9979-BB87BF169011}">
      <dgm:prSet/>
      <dgm:spPr/>
      <dgm:t>
        <a:bodyPr/>
        <a:lstStyle/>
        <a:p>
          <a:endParaRPr lang="en-US"/>
        </a:p>
      </dgm:t>
    </dgm:pt>
    <dgm:pt modelId="{FCEEB782-79A8-478A-870B-9AC776A576E5}" type="sibTrans" cxnId="{1FD87360-849F-4A0B-9979-BB87BF169011}">
      <dgm:prSet/>
      <dgm:spPr/>
      <dgm:t>
        <a:bodyPr/>
        <a:lstStyle/>
        <a:p>
          <a:endParaRPr lang="en-US"/>
        </a:p>
      </dgm:t>
    </dgm:pt>
    <dgm:pt modelId="{41A3860B-A4C2-4E0B-A145-107A572DA8A4}">
      <dgm:prSet custT="1"/>
      <dgm:spPr/>
      <dgm:t>
        <a:bodyPr/>
        <a:lstStyle/>
        <a:p>
          <a:r>
            <a:rPr lang="en-US" sz="1500" dirty="0"/>
            <a:t>Focused on protecting digital infrastructure and data</a:t>
          </a:r>
        </a:p>
      </dgm:t>
    </dgm:pt>
    <dgm:pt modelId="{C221BBE1-E084-4795-B059-8A5C2343CD05}" type="parTrans" cxnId="{32F7593C-828C-49B0-9F0A-5A67C7D9C3FE}">
      <dgm:prSet/>
      <dgm:spPr/>
      <dgm:t>
        <a:bodyPr/>
        <a:lstStyle/>
        <a:p>
          <a:endParaRPr lang="en-US"/>
        </a:p>
      </dgm:t>
    </dgm:pt>
    <dgm:pt modelId="{4832F596-4A3C-4B20-9BD4-FBC9A08C9F5B}" type="sibTrans" cxnId="{32F7593C-828C-49B0-9F0A-5A67C7D9C3FE}">
      <dgm:prSet/>
      <dgm:spPr/>
      <dgm:t>
        <a:bodyPr/>
        <a:lstStyle/>
        <a:p>
          <a:endParaRPr lang="en-US"/>
        </a:p>
      </dgm:t>
    </dgm:pt>
    <dgm:pt modelId="{34D9C324-4474-44C0-A632-334E9369C3AF}">
      <dgm:prSet custT="1"/>
      <dgm:spPr/>
      <dgm:t>
        <a:bodyPr/>
        <a:lstStyle/>
        <a:p>
          <a:r>
            <a:rPr lang="en-US" sz="1500"/>
            <a:t>Used by governments, telcos, media, healthcare, logistics</a:t>
          </a:r>
        </a:p>
      </dgm:t>
    </dgm:pt>
    <dgm:pt modelId="{10216447-756A-41FB-B38B-06ADA5637226}" type="parTrans" cxnId="{F7975BAA-4CE4-4FB4-AAB1-06199EE3F168}">
      <dgm:prSet/>
      <dgm:spPr/>
      <dgm:t>
        <a:bodyPr/>
        <a:lstStyle/>
        <a:p>
          <a:endParaRPr lang="en-US"/>
        </a:p>
      </dgm:t>
    </dgm:pt>
    <dgm:pt modelId="{2B8D8E0E-6528-49DC-854E-5582D1C96968}" type="sibTrans" cxnId="{F7975BAA-4CE4-4FB4-AAB1-06199EE3F168}">
      <dgm:prSet/>
      <dgm:spPr/>
      <dgm:t>
        <a:bodyPr/>
        <a:lstStyle/>
        <a:p>
          <a:endParaRPr lang="en-US"/>
        </a:p>
      </dgm:t>
    </dgm:pt>
    <dgm:pt modelId="{8C0E215A-93EA-41E6-B902-78490AAE5E21}">
      <dgm:prSet custT="1"/>
      <dgm:spPr/>
      <dgm:t>
        <a:bodyPr/>
        <a:lstStyle/>
        <a:p>
          <a:r>
            <a:rPr lang="en-US" sz="1500"/>
            <a:t>Solutions: Log Management, SIEM, PKI</a:t>
          </a:r>
        </a:p>
      </dgm:t>
    </dgm:pt>
    <dgm:pt modelId="{2945DA60-49D7-4490-B063-B9386D376E81}" type="parTrans" cxnId="{63A45817-124E-466E-864D-8B3CEA9E99F3}">
      <dgm:prSet/>
      <dgm:spPr/>
      <dgm:t>
        <a:bodyPr/>
        <a:lstStyle/>
        <a:p>
          <a:endParaRPr lang="en-US"/>
        </a:p>
      </dgm:t>
    </dgm:pt>
    <dgm:pt modelId="{FE29E974-82A5-4F96-AE13-AADC24C9D6BF}" type="sibTrans" cxnId="{63A45817-124E-466E-864D-8B3CEA9E99F3}">
      <dgm:prSet/>
      <dgm:spPr/>
      <dgm:t>
        <a:bodyPr/>
        <a:lstStyle/>
        <a:p>
          <a:endParaRPr lang="en-US"/>
        </a:p>
      </dgm:t>
    </dgm:pt>
    <dgm:pt modelId="{D94038D2-8F4F-4485-A103-615DABBE39F4}">
      <dgm:prSet custT="1"/>
      <dgm:spPr/>
      <dgm:t>
        <a:bodyPr/>
        <a:lstStyle/>
        <a:p>
          <a:r>
            <a:rPr lang="en-US" sz="1500"/>
            <a:t>Compliance-ready: GDPR, NIS2, ISO27001</a:t>
          </a:r>
        </a:p>
      </dgm:t>
    </dgm:pt>
    <dgm:pt modelId="{BE07593E-8510-4A60-94C0-20F82C3F9535}" type="parTrans" cxnId="{0BE6F23D-C17F-4029-8BD4-14BCB54D0256}">
      <dgm:prSet/>
      <dgm:spPr/>
      <dgm:t>
        <a:bodyPr/>
        <a:lstStyle/>
        <a:p>
          <a:endParaRPr lang="en-US"/>
        </a:p>
      </dgm:t>
    </dgm:pt>
    <dgm:pt modelId="{5FD28D6F-EC55-4E00-8250-C7EC9EE9F61F}" type="sibTrans" cxnId="{0BE6F23D-C17F-4029-8BD4-14BCB54D0256}">
      <dgm:prSet/>
      <dgm:spPr/>
      <dgm:t>
        <a:bodyPr/>
        <a:lstStyle/>
        <a:p>
          <a:endParaRPr lang="en-US"/>
        </a:p>
      </dgm:t>
    </dgm:pt>
    <dgm:pt modelId="{4F4A9BE2-8CE8-B74A-8F0A-2201963486E1}" type="pres">
      <dgm:prSet presAssocID="{641AB873-7B00-4D40-876F-D9BF11381664}" presName="vert0" presStyleCnt="0">
        <dgm:presLayoutVars>
          <dgm:dir/>
          <dgm:animOne val="branch"/>
          <dgm:animLvl val="lvl"/>
        </dgm:presLayoutVars>
      </dgm:prSet>
      <dgm:spPr/>
    </dgm:pt>
    <dgm:pt modelId="{53816DBE-169F-9F44-AC60-8CA874B515A0}" type="pres">
      <dgm:prSet presAssocID="{88D22200-B12C-4A61-93D6-75DFA9D971C4}" presName="thickLine" presStyleLbl="alignNode1" presStyleIdx="0" presStyleCnt="5"/>
      <dgm:spPr/>
    </dgm:pt>
    <dgm:pt modelId="{42076AE9-A8A8-EF48-B35E-DB9347183F25}" type="pres">
      <dgm:prSet presAssocID="{88D22200-B12C-4A61-93D6-75DFA9D971C4}" presName="horz1" presStyleCnt="0"/>
      <dgm:spPr/>
    </dgm:pt>
    <dgm:pt modelId="{3F0B093F-F75D-C042-8595-7BA024EE925B}" type="pres">
      <dgm:prSet presAssocID="{88D22200-B12C-4A61-93D6-75DFA9D971C4}" presName="tx1" presStyleLbl="revTx" presStyleIdx="0" presStyleCnt="5"/>
      <dgm:spPr/>
    </dgm:pt>
    <dgm:pt modelId="{A68DA100-C485-EA47-AC18-65B0945257BB}" type="pres">
      <dgm:prSet presAssocID="{88D22200-B12C-4A61-93D6-75DFA9D971C4}" presName="vert1" presStyleCnt="0"/>
      <dgm:spPr/>
    </dgm:pt>
    <dgm:pt modelId="{7083C921-E4AF-4C4A-9C10-001B95AC5756}" type="pres">
      <dgm:prSet presAssocID="{41A3860B-A4C2-4E0B-A145-107A572DA8A4}" presName="thickLine" presStyleLbl="alignNode1" presStyleIdx="1" presStyleCnt="5"/>
      <dgm:spPr/>
    </dgm:pt>
    <dgm:pt modelId="{452580A1-8BE0-9744-90D3-512FB8418790}" type="pres">
      <dgm:prSet presAssocID="{41A3860B-A4C2-4E0B-A145-107A572DA8A4}" presName="horz1" presStyleCnt="0"/>
      <dgm:spPr/>
    </dgm:pt>
    <dgm:pt modelId="{8283A5DD-6066-434C-BFCA-24AFC431A736}" type="pres">
      <dgm:prSet presAssocID="{41A3860B-A4C2-4E0B-A145-107A572DA8A4}" presName="tx1" presStyleLbl="revTx" presStyleIdx="1" presStyleCnt="5"/>
      <dgm:spPr/>
    </dgm:pt>
    <dgm:pt modelId="{821143FE-1ED0-9E4E-8204-9801FB2C9479}" type="pres">
      <dgm:prSet presAssocID="{41A3860B-A4C2-4E0B-A145-107A572DA8A4}" presName="vert1" presStyleCnt="0"/>
      <dgm:spPr/>
    </dgm:pt>
    <dgm:pt modelId="{999822E7-215D-114E-86D1-2A5B7F67E214}" type="pres">
      <dgm:prSet presAssocID="{34D9C324-4474-44C0-A632-334E9369C3AF}" presName="thickLine" presStyleLbl="alignNode1" presStyleIdx="2" presStyleCnt="5"/>
      <dgm:spPr/>
    </dgm:pt>
    <dgm:pt modelId="{D3C4B4BD-2862-5047-95BA-EBB3547D7BC9}" type="pres">
      <dgm:prSet presAssocID="{34D9C324-4474-44C0-A632-334E9369C3AF}" presName="horz1" presStyleCnt="0"/>
      <dgm:spPr/>
    </dgm:pt>
    <dgm:pt modelId="{082C3A47-8EB1-D249-955E-A30DA4CEE74A}" type="pres">
      <dgm:prSet presAssocID="{34D9C324-4474-44C0-A632-334E9369C3AF}" presName="tx1" presStyleLbl="revTx" presStyleIdx="2" presStyleCnt="5"/>
      <dgm:spPr/>
    </dgm:pt>
    <dgm:pt modelId="{7F3C8A8B-2FFB-E94D-857A-864CB52F2082}" type="pres">
      <dgm:prSet presAssocID="{34D9C324-4474-44C0-A632-334E9369C3AF}" presName="vert1" presStyleCnt="0"/>
      <dgm:spPr/>
    </dgm:pt>
    <dgm:pt modelId="{419D0181-9B63-AE40-AC3F-42E1509311BC}" type="pres">
      <dgm:prSet presAssocID="{8C0E215A-93EA-41E6-B902-78490AAE5E21}" presName="thickLine" presStyleLbl="alignNode1" presStyleIdx="3" presStyleCnt="5"/>
      <dgm:spPr/>
    </dgm:pt>
    <dgm:pt modelId="{2186D91B-87D5-9C4A-BE48-9AA9F196B910}" type="pres">
      <dgm:prSet presAssocID="{8C0E215A-93EA-41E6-B902-78490AAE5E21}" presName="horz1" presStyleCnt="0"/>
      <dgm:spPr/>
    </dgm:pt>
    <dgm:pt modelId="{04564508-203D-D54B-BDCD-FDBD813EA9FD}" type="pres">
      <dgm:prSet presAssocID="{8C0E215A-93EA-41E6-B902-78490AAE5E21}" presName="tx1" presStyleLbl="revTx" presStyleIdx="3" presStyleCnt="5"/>
      <dgm:spPr/>
    </dgm:pt>
    <dgm:pt modelId="{D8AF2A79-3B3D-2648-9D33-E59E5BD32E20}" type="pres">
      <dgm:prSet presAssocID="{8C0E215A-93EA-41E6-B902-78490AAE5E21}" presName="vert1" presStyleCnt="0"/>
      <dgm:spPr/>
    </dgm:pt>
    <dgm:pt modelId="{3F1D3EFA-5C3E-1545-A779-447D37C17014}" type="pres">
      <dgm:prSet presAssocID="{D94038D2-8F4F-4485-A103-615DABBE39F4}" presName="thickLine" presStyleLbl="alignNode1" presStyleIdx="4" presStyleCnt="5"/>
      <dgm:spPr/>
    </dgm:pt>
    <dgm:pt modelId="{46160E84-8099-674F-A725-DCEB015A863D}" type="pres">
      <dgm:prSet presAssocID="{D94038D2-8F4F-4485-A103-615DABBE39F4}" presName="horz1" presStyleCnt="0"/>
      <dgm:spPr/>
    </dgm:pt>
    <dgm:pt modelId="{A7D1C476-B27E-474C-B3D9-DA347F685163}" type="pres">
      <dgm:prSet presAssocID="{D94038D2-8F4F-4485-A103-615DABBE39F4}" presName="tx1" presStyleLbl="revTx" presStyleIdx="4" presStyleCnt="5"/>
      <dgm:spPr/>
    </dgm:pt>
    <dgm:pt modelId="{BC609522-BB44-C348-B0A4-F65468B7633B}" type="pres">
      <dgm:prSet presAssocID="{D94038D2-8F4F-4485-A103-615DABBE39F4}" presName="vert1" presStyleCnt="0"/>
      <dgm:spPr/>
    </dgm:pt>
  </dgm:ptLst>
  <dgm:cxnLst>
    <dgm:cxn modelId="{63A45817-124E-466E-864D-8B3CEA9E99F3}" srcId="{641AB873-7B00-4D40-876F-D9BF11381664}" destId="{8C0E215A-93EA-41E6-B902-78490AAE5E21}" srcOrd="3" destOrd="0" parTransId="{2945DA60-49D7-4490-B063-B9386D376E81}" sibTransId="{FE29E974-82A5-4F96-AE13-AADC24C9D6BF}"/>
    <dgm:cxn modelId="{7EAAAD27-A4F9-9D42-A591-16DF5880B816}" type="presOf" srcId="{8C0E215A-93EA-41E6-B902-78490AAE5E21}" destId="{04564508-203D-D54B-BDCD-FDBD813EA9FD}" srcOrd="0" destOrd="0" presId="urn:microsoft.com/office/officeart/2008/layout/LinedList"/>
    <dgm:cxn modelId="{32F7593C-828C-49B0-9F0A-5A67C7D9C3FE}" srcId="{641AB873-7B00-4D40-876F-D9BF11381664}" destId="{41A3860B-A4C2-4E0B-A145-107A572DA8A4}" srcOrd="1" destOrd="0" parTransId="{C221BBE1-E084-4795-B059-8A5C2343CD05}" sibTransId="{4832F596-4A3C-4B20-9BD4-FBC9A08C9F5B}"/>
    <dgm:cxn modelId="{0BE6F23D-C17F-4029-8BD4-14BCB54D0256}" srcId="{641AB873-7B00-4D40-876F-D9BF11381664}" destId="{D94038D2-8F4F-4485-A103-615DABBE39F4}" srcOrd="4" destOrd="0" parTransId="{BE07593E-8510-4A60-94C0-20F82C3F9535}" sibTransId="{5FD28D6F-EC55-4E00-8250-C7EC9EE9F61F}"/>
    <dgm:cxn modelId="{C704765F-0747-4845-B5ED-4A1E20918C17}" type="presOf" srcId="{641AB873-7B00-4D40-876F-D9BF11381664}" destId="{4F4A9BE2-8CE8-B74A-8F0A-2201963486E1}" srcOrd="0" destOrd="0" presId="urn:microsoft.com/office/officeart/2008/layout/LinedList"/>
    <dgm:cxn modelId="{1FD87360-849F-4A0B-9979-BB87BF169011}" srcId="{641AB873-7B00-4D40-876F-D9BF11381664}" destId="{88D22200-B12C-4A61-93D6-75DFA9D971C4}" srcOrd="0" destOrd="0" parTransId="{1E3AA8FB-46FA-4F1D-AF32-4D7B622A997E}" sibTransId="{FCEEB782-79A8-478A-870B-9AC776A576E5}"/>
    <dgm:cxn modelId="{F7975BAA-4CE4-4FB4-AAB1-06199EE3F168}" srcId="{641AB873-7B00-4D40-876F-D9BF11381664}" destId="{34D9C324-4474-44C0-A632-334E9369C3AF}" srcOrd="2" destOrd="0" parTransId="{10216447-756A-41FB-B38B-06ADA5637226}" sibTransId="{2B8D8E0E-6528-49DC-854E-5582D1C96968}"/>
    <dgm:cxn modelId="{D765B9B2-1BD0-314E-88B7-40B519C30635}" type="presOf" srcId="{88D22200-B12C-4A61-93D6-75DFA9D971C4}" destId="{3F0B093F-F75D-C042-8595-7BA024EE925B}" srcOrd="0" destOrd="0" presId="urn:microsoft.com/office/officeart/2008/layout/LinedList"/>
    <dgm:cxn modelId="{9E4FD5E0-2F4C-D54E-953A-2950F54EFA25}" type="presOf" srcId="{34D9C324-4474-44C0-A632-334E9369C3AF}" destId="{082C3A47-8EB1-D249-955E-A30DA4CEE74A}" srcOrd="0" destOrd="0" presId="urn:microsoft.com/office/officeart/2008/layout/LinedList"/>
    <dgm:cxn modelId="{BD4FD0E4-2219-A844-A50F-5E938F762020}" type="presOf" srcId="{41A3860B-A4C2-4E0B-A145-107A572DA8A4}" destId="{8283A5DD-6066-434C-BFCA-24AFC431A736}" srcOrd="0" destOrd="0" presId="urn:microsoft.com/office/officeart/2008/layout/LinedList"/>
    <dgm:cxn modelId="{BC6271ED-5748-1D45-BFD6-EDA2EE6BA27B}" type="presOf" srcId="{D94038D2-8F4F-4485-A103-615DABBE39F4}" destId="{A7D1C476-B27E-474C-B3D9-DA347F685163}" srcOrd="0" destOrd="0" presId="urn:microsoft.com/office/officeart/2008/layout/LinedList"/>
    <dgm:cxn modelId="{7A701D82-531A-5340-99BB-B5AB8F52CD9D}" type="presParOf" srcId="{4F4A9BE2-8CE8-B74A-8F0A-2201963486E1}" destId="{53816DBE-169F-9F44-AC60-8CA874B515A0}" srcOrd="0" destOrd="0" presId="urn:microsoft.com/office/officeart/2008/layout/LinedList"/>
    <dgm:cxn modelId="{E0282C53-9D59-8540-B7C0-5E8ACEA57D10}" type="presParOf" srcId="{4F4A9BE2-8CE8-B74A-8F0A-2201963486E1}" destId="{42076AE9-A8A8-EF48-B35E-DB9347183F25}" srcOrd="1" destOrd="0" presId="urn:microsoft.com/office/officeart/2008/layout/LinedList"/>
    <dgm:cxn modelId="{FC5FD97E-C926-B543-BFFD-F6CCD18485C4}" type="presParOf" srcId="{42076AE9-A8A8-EF48-B35E-DB9347183F25}" destId="{3F0B093F-F75D-C042-8595-7BA024EE925B}" srcOrd="0" destOrd="0" presId="urn:microsoft.com/office/officeart/2008/layout/LinedList"/>
    <dgm:cxn modelId="{6DF4C700-5EEC-8441-B61E-F1CFB7D46F18}" type="presParOf" srcId="{42076AE9-A8A8-EF48-B35E-DB9347183F25}" destId="{A68DA100-C485-EA47-AC18-65B0945257BB}" srcOrd="1" destOrd="0" presId="urn:microsoft.com/office/officeart/2008/layout/LinedList"/>
    <dgm:cxn modelId="{894C19F1-FC49-0142-BF28-8CA1F10719FE}" type="presParOf" srcId="{4F4A9BE2-8CE8-B74A-8F0A-2201963486E1}" destId="{7083C921-E4AF-4C4A-9C10-001B95AC5756}" srcOrd="2" destOrd="0" presId="urn:microsoft.com/office/officeart/2008/layout/LinedList"/>
    <dgm:cxn modelId="{CAE11AA8-6938-5242-B049-05CE1B5FE48A}" type="presParOf" srcId="{4F4A9BE2-8CE8-B74A-8F0A-2201963486E1}" destId="{452580A1-8BE0-9744-90D3-512FB8418790}" srcOrd="3" destOrd="0" presId="urn:microsoft.com/office/officeart/2008/layout/LinedList"/>
    <dgm:cxn modelId="{9288A104-583B-E149-990C-CCB0C47486F5}" type="presParOf" srcId="{452580A1-8BE0-9744-90D3-512FB8418790}" destId="{8283A5DD-6066-434C-BFCA-24AFC431A736}" srcOrd="0" destOrd="0" presId="urn:microsoft.com/office/officeart/2008/layout/LinedList"/>
    <dgm:cxn modelId="{69985220-8D63-704D-8425-A92C25205E14}" type="presParOf" srcId="{452580A1-8BE0-9744-90D3-512FB8418790}" destId="{821143FE-1ED0-9E4E-8204-9801FB2C9479}" srcOrd="1" destOrd="0" presId="urn:microsoft.com/office/officeart/2008/layout/LinedList"/>
    <dgm:cxn modelId="{31609CF4-6FF9-9740-815C-76656AB0F9D3}" type="presParOf" srcId="{4F4A9BE2-8CE8-B74A-8F0A-2201963486E1}" destId="{999822E7-215D-114E-86D1-2A5B7F67E214}" srcOrd="4" destOrd="0" presId="urn:microsoft.com/office/officeart/2008/layout/LinedList"/>
    <dgm:cxn modelId="{AD608FBA-74C2-4D40-9D2E-F801A2860749}" type="presParOf" srcId="{4F4A9BE2-8CE8-B74A-8F0A-2201963486E1}" destId="{D3C4B4BD-2862-5047-95BA-EBB3547D7BC9}" srcOrd="5" destOrd="0" presId="urn:microsoft.com/office/officeart/2008/layout/LinedList"/>
    <dgm:cxn modelId="{B99D2FFF-EC9A-1945-8699-8C474EAA8EA5}" type="presParOf" srcId="{D3C4B4BD-2862-5047-95BA-EBB3547D7BC9}" destId="{082C3A47-8EB1-D249-955E-A30DA4CEE74A}" srcOrd="0" destOrd="0" presId="urn:microsoft.com/office/officeart/2008/layout/LinedList"/>
    <dgm:cxn modelId="{69097C31-D6AA-DB47-9EC5-8CDF46FC0547}" type="presParOf" srcId="{D3C4B4BD-2862-5047-95BA-EBB3547D7BC9}" destId="{7F3C8A8B-2FFB-E94D-857A-864CB52F2082}" srcOrd="1" destOrd="0" presId="urn:microsoft.com/office/officeart/2008/layout/LinedList"/>
    <dgm:cxn modelId="{EBF1701C-BD3A-0B49-8819-CA793503C5F3}" type="presParOf" srcId="{4F4A9BE2-8CE8-B74A-8F0A-2201963486E1}" destId="{419D0181-9B63-AE40-AC3F-42E1509311BC}" srcOrd="6" destOrd="0" presId="urn:microsoft.com/office/officeart/2008/layout/LinedList"/>
    <dgm:cxn modelId="{6F22E644-C28C-574E-AB56-AD85312231D7}" type="presParOf" srcId="{4F4A9BE2-8CE8-B74A-8F0A-2201963486E1}" destId="{2186D91B-87D5-9C4A-BE48-9AA9F196B910}" srcOrd="7" destOrd="0" presId="urn:microsoft.com/office/officeart/2008/layout/LinedList"/>
    <dgm:cxn modelId="{1C015285-4B40-7644-99EF-6221097188D2}" type="presParOf" srcId="{2186D91B-87D5-9C4A-BE48-9AA9F196B910}" destId="{04564508-203D-D54B-BDCD-FDBD813EA9FD}" srcOrd="0" destOrd="0" presId="urn:microsoft.com/office/officeart/2008/layout/LinedList"/>
    <dgm:cxn modelId="{34FFD704-F0E6-954C-9207-D0D6018DA3EA}" type="presParOf" srcId="{2186D91B-87D5-9C4A-BE48-9AA9F196B910}" destId="{D8AF2A79-3B3D-2648-9D33-E59E5BD32E20}" srcOrd="1" destOrd="0" presId="urn:microsoft.com/office/officeart/2008/layout/LinedList"/>
    <dgm:cxn modelId="{0E0351C5-1749-1B48-9469-7409C1C574EF}" type="presParOf" srcId="{4F4A9BE2-8CE8-B74A-8F0A-2201963486E1}" destId="{3F1D3EFA-5C3E-1545-A779-447D37C17014}" srcOrd="8" destOrd="0" presId="urn:microsoft.com/office/officeart/2008/layout/LinedList"/>
    <dgm:cxn modelId="{EB6DEC26-7D74-4E4A-AAD6-916611B0CE3C}" type="presParOf" srcId="{4F4A9BE2-8CE8-B74A-8F0A-2201963486E1}" destId="{46160E84-8099-674F-A725-DCEB015A863D}" srcOrd="9" destOrd="0" presId="urn:microsoft.com/office/officeart/2008/layout/LinedList"/>
    <dgm:cxn modelId="{07FE8B6F-1855-CA4E-A720-37A9E55458C9}" type="presParOf" srcId="{46160E84-8099-674F-A725-DCEB015A863D}" destId="{A7D1C476-B27E-474C-B3D9-DA347F685163}" srcOrd="0" destOrd="0" presId="urn:microsoft.com/office/officeart/2008/layout/LinedList"/>
    <dgm:cxn modelId="{850EB44A-7D8C-CA45-9B75-9227FEE8F6D4}" type="presParOf" srcId="{46160E84-8099-674F-A725-DCEB015A863D}" destId="{BC609522-BB44-C348-B0A4-F65468B7633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1AB873-7B00-4D40-876F-D9BF1138166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582C39-82F1-0341-A06C-E0C87AD9B5B2}">
      <dgm:prSet custT="1"/>
      <dgm:spPr/>
      <dgm:t>
        <a:bodyPr/>
        <a:lstStyle/>
        <a:p>
          <a:r>
            <a:rPr lang="en-GB" sz="1500" dirty="0"/>
            <a:t>O2, CETIN, TV Nova, TV PRIMA, </a:t>
          </a:r>
          <a:r>
            <a:rPr lang="en-GB" sz="1500" dirty="0" err="1"/>
            <a:t>Markiza</a:t>
          </a:r>
          <a:r>
            <a:rPr lang="en-GB" sz="1500" dirty="0"/>
            <a:t>, CME Group, Algotech, KSB, Composite systems</a:t>
          </a:r>
        </a:p>
      </dgm:t>
    </dgm:pt>
    <dgm:pt modelId="{7E40476F-1E45-FC44-8816-90E1CD0DCA78}" type="parTrans" cxnId="{B0311535-1BD7-7643-82AE-FD5555530C3C}">
      <dgm:prSet/>
      <dgm:spPr/>
      <dgm:t>
        <a:bodyPr/>
        <a:lstStyle/>
        <a:p>
          <a:endParaRPr lang="en-GB"/>
        </a:p>
      </dgm:t>
    </dgm:pt>
    <dgm:pt modelId="{7FF2FE14-D711-AE49-8EC2-E021089E4DD5}" type="sibTrans" cxnId="{B0311535-1BD7-7643-82AE-FD5555530C3C}">
      <dgm:prSet/>
      <dgm:spPr/>
      <dgm:t>
        <a:bodyPr/>
        <a:lstStyle/>
        <a:p>
          <a:endParaRPr lang="en-GB"/>
        </a:p>
      </dgm:t>
    </dgm:pt>
    <dgm:pt modelId="{BD1A55B6-1C09-BD44-B5B5-22B574AFF817}">
      <dgm:prSet custT="1"/>
      <dgm:spPr/>
      <dgm:t>
        <a:bodyPr/>
        <a:lstStyle/>
        <a:p>
          <a:r>
            <a:rPr lang="en-GB" sz="1500" dirty="0"/>
            <a:t>Ministry of Finance, Ministry of Public Affairs, University Hospital Brno, University Hospital Vinohrady.</a:t>
          </a:r>
        </a:p>
      </dgm:t>
    </dgm:pt>
    <dgm:pt modelId="{ECD42088-8639-8F49-A7D0-E1B638D796FE}" type="parTrans" cxnId="{774F9E93-9266-4B4A-91F4-7EDAC15E91DF}">
      <dgm:prSet/>
      <dgm:spPr/>
      <dgm:t>
        <a:bodyPr/>
        <a:lstStyle/>
        <a:p>
          <a:endParaRPr lang="en-GB"/>
        </a:p>
      </dgm:t>
    </dgm:pt>
    <dgm:pt modelId="{EB63A227-7BAA-AE43-B724-1E07FB11034B}" type="sibTrans" cxnId="{774F9E93-9266-4B4A-91F4-7EDAC15E91DF}">
      <dgm:prSet/>
      <dgm:spPr/>
      <dgm:t>
        <a:bodyPr/>
        <a:lstStyle/>
        <a:p>
          <a:endParaRPr lang="en-GB"/>
        </a:p>
      </dgm:t>
    </dgm:pt>
    <dgm:pt modelId="{12F13D2B-D53C-BF48-ADFF-D7E7518CFC60}">
      <dgm:prSet custT="1"/>
      <dgm:spPr/>
      <dgm:t>
        <a:bodyPr/>
        <a:lstStyle/>
        <a:p>
          <a:r>
            <a:rPr lang="en-GB" sz="1500" dirty="0"/>
            <a:t>Czech Post, </a:t>
          </a:r>
          <a:r>
            <a:rPr lang="en-GB" sz="1500" dirty="0" err="1"/>
            <a:t>Sportisimo</a:t>
          </a:r>
          <a:r>
            <a:rPr lang="en-GB" sz="1500" dirty="0"/>
            <a:t>, Bidfood, City of Brno, EUROWAG, EUROVIA,</a:t>
          </a:r>
        </a:p>
      </dgm:t>
    </dgm:pt>
    <dgm:pt modelId="{26D87495-7B61-2F48-858F-86E9F21ED255}" type="parTrans" cxnId="{BE8A2A3C-2609-2542-AC5C-D15CBD545DE6}">
      <dgm:prSet/>
      <dgm:spPr/>
      <dgm:t>
        <a:bodyPr/>
        <a:lstStyle/>
        <a:p>
          <a:endParaRPr lang="en-GB"/>
        </a:p>
      </dgm:t>
    </dgm:pt>
    <dgm:pt modelId="{20AC4ED2-95C1-CA4E-B89D-624B83023A07}" type="sibTrans" cxnId="{BE8A2A3C-2609-2542-AC5C-D15CBD545DE6}">
      <dgm:prSet/>
      <dgm:spPr/>
      <dgm:t>
        <a:bodyPr/>
        <a:lstStyle/>
        <a:p>
          <a:endParaRPr lang="en-GB"/>
        </a:p>
      </dgm:t>
    </dgm:pt>
    <dgm:pt modelId="{56E0C4CF-FDD1-AD4C-9BD5-D224A3D4BFEA}">
      <dgm:prSet custT="1"/>
      <dgm:spPr/>
      <dgm:t>
        <a:bodyPr/>
        <a:lstStyle/>
        <a:p>
          <a:r>
            <a:rPr lang="en-GB" sz="1500" dirty="0"/>
            <a:t>Active in Czech Republic, Slovakia, Hungary, Croatia, Slovenia, Greece, United Kingdom</a:t>
          </a:r>
        </a:p>
      </dgm:t>
    </dgm:pt>
    <dgm:pt modelId="{60D57D3D-B9C8-D047-BDE1-BAD1424A361B}" type="parTrans" cxnId="{E77F1B07-FFDD-C64E-A004-FB1364553B39}">
      <dgm:prSet/>
      <dgm:spPr/>
      <dgm:t>
        <a:bodyPr/>
        <a:lstStyle/>
        <a:p>
          <a:endParaRPr lang="en-GB"/>
        </a:p>
      </dgm:t>
    </dgm:pt>
    <dgm:pt modelId="{4BE8F8A4-C26E-7D4A-89E0-CA5EE95DA3AF}" type="sibTrans" cxnId="{E77F1B07-FFDD-C64E-A004-FB1364553B39}">
      <dgm:prSet/>
      <dgm:spPr/>
      <dgm:t>
        <a:bodyPr/>
        <a:lstStyle/>
        <a:p>
          <a:endParaRPr lang="en-GB"/>
        </a:p>
      </dgm:t>
    </dgm:pt>
    <dgm:pt modelId="{4F4A9BE2-8CE8-B74A-8F0A-2201963486E1}" type="pres">
      <dgm:prSet presAssocID="{641AB873-7B00-4D40-876F-D9BF11381664}" presName="vert0" presStyleCnt="0">
        <dgm:presLayoutVars>
          <dgm:dir/>
          <dgm:animOne val="branch"/>
          <dgm:animLvl val="lvl"/>
        </dgm:presLayoutVars>
      </dgm:prSet>
      <dgm:spPr/>
    </dgm:pt>
    <dgm:pt modelId="{F5FA24EF-622E-8549-953F-FE2A761D170F}" type="pres">
      <dgm:prSet presAssocID="{FE582C39-82F1-0341-A06C-E0C87AD9B5B2}" presName="thickLine" presStyleLbl="alignNode1" presStyleIdx="0" presStyleCnt="4"/>
      <dgm:spPr/>
    </dgm:pt>
    <dgm:pt modelId="{8D8622F0-9A57-B142-BFB0-DDA23F5CA900}" type="pres">
      <dgm:prSet presAssocID="{FE582C39-82F1-0341-A06C-E0C87AD9B5B2}" presName="horz1" presStyleCnt="0"/>
      <dgm:spPr/>
    </dgm:pt>
    <dgm:pt modelId="{7F7D505C-DA9F-DA4E-A3BE-7864B8FED450}" type="pres">
      <dgm:prSet presAssocID="{FE582C39-82F1-0341-A06C-E0C87AD9B5B2}" presName="tx1" presStyleLbl="revTx" presStyleIdx="0" presStyleCnt="4"/>
      <dgm:spPr/>
    </dgm:pt>
    <dgm:pt modelId="{71A2BF8F-0E25-1746-9039-15D0E4146C19}" type="pres">
      <dgm:prSet presAssocID="{FE582C39-82F1-0341-A06C-E0C87AD9B5B2}" presName="vert1" presStyleCnt="0"/>
      <dgm:spPr/>
    </dgm:pt>
    <dgm:pt modelId="{43F41D3A-F808-5247-953A-73C25F0F7FF6}" type="pres">
      <dgm:prSet presAssocID="{BD1A55B6-1C09-BD44-B5B5-22B574AFF817}" presName="thickLine" presStyleLbl="alignNode1" presStyleIdx="1" presStyleCnt="4"/>
      <dgm:spPr/>
    </dgm:pt>
    <dgm:pt modelId="{6CACAED5-C116-DD4B-919E-4085037CB9E0}" type="pres">
      <dgm:prSet presAssocID="{BD1A55B6-1C09-BD44-B5B5-22B574AFF817}" presName="horz1" presStyleCnt="0"/>
      <dgm:spPr/>
    </dgm:pt>
    <dgm:pt modelId="{F8A5870A-368A-EB42-B3EE-D7FBCC3DDB6A}" type="pres">
      <dgm:prSet presAssocID="{BD1A55B6-1C09-BD44-B5B5-22B574AFF817}" presName="tx1" presStyleLbl="revTx" presStyleIdx="1" presStyleCnt="4"/>
      <dgm:spPr/>
    </dgm:pt>
    <dgm:pt modelId="{36EE706E-4C52-034A-B5E1-1D446BDBC622}" type="pres">
      <dgm:prSet presAssocID="{BD1A55B6-1C09-BD44-B5B5-22B574AFF817}" presName="vert1" presStyleCnt="0"/>
      <dgm:spPr/>
    </dgm:pt>
    <dgm:pt modelId="{E2ED12EE-9E3D-2B43-8D42-23B80112A208}" type="pres">
      <dgm:prSet presAssocID="{12F13D2B-D53C-BF48-ADFF-D7E7518CFC60}" presName="thickLine" presStyleLbl="alignNode1" presStyleIdx="2" presStyleCnt="4"/>
      <dgm:spPr/>
    </dgm:pt>
    <dgm:pt modelId="{B7BD854A-0696-D14E-97FA-E6191B677993}" type="pres">
      <dgm:prSet presAssocID="{12F13D2B-D53C-BF48-ADFF-D7E7518CFC60}" presName="horz1" presStyleCnt="0"/>
      <dgm:spPr/>
    </dgm:pt>
    <dgm:pt modelId="{259CAA6F-553A-F54C-8E7C-CC35AC42DC56}" type="pres">
      <dgm:prSet presAssocID="{12F13D2B-D53C-BF48-ADFF-D7E7518CFC60}" presName="tx1" presStyleLbl="revTx" presStyleIdx="2" presStyleCnt="4"/>
      <dgm:spPr/>
    </dgm:pt>
    <dgm:pt modelId="{C5EC6C42-ED0A-414C-9B2A-C3736DA45DB6}" type="pres">
      <dgm:prSet presAssocID="{12F13D2B-D53C-BF48-ADFF-D7E7518CFC60}" presName="vert1" presStyleCnt="0"/>
      <dgm:spPr/>
    </dgm:pt>
    <dgm:pt modelId="{E24867F2-B677-654D-A2AC-DA415556FFE7}" type="pres">
      <dgm:prSet presAssocID="{56E0C4CF-FDD1-AD4C-9BD5-D224A3D4BFEA}" presName="thickLine" presStyleLbl="alignNode1" presStyleIdx="3" presStyleCnt="4"/>
      <dgm:spPr/>
    </dgm:pt>
    <dgm:pt modelId="{A89E1C41-7BE8-F04F-BB9D-6FE95D9EC1FD}" type="pres">
      <dgm:prSet presAssocID="{56E0C4CF-FDD1-AD4C-9BD5-D224A3D4BFEA}" presName="horz1" presStyleCnt="0"/>
      <dgm:spPr/>
    </dgm:pt>
    <dgm:pt modelId="{D0D39B86-CCFC-AA4B-A9BB-EE90037DD232}" type="pres">
      <dgm:prSet presAssocID="{56E0C4CF-FDD1-AD4C-9BD5-D224A3D4BFEA}" presName="tx1" presStyleLbl="revTx" presStyleIdx="3" presStyleCnt="4"/>
      <dgm:spPr/>
    </dgm:pt>
    <dgm:pt modelId="{231B84CE-C878-EF4E-BEB2-A356A9DD3381}" type="pres">
      <dgm:prSet presAssocID="{56E0C4CF-FDD1-AD4C-9BD5-D224A3D4BFEA}" presName="vert1" presStyleCnt="0"/>
      <dgm:spPr/>
    </dgm:pt>
  </dgm:ptLst>
  <dgm:cxnLst>
    <dgm:cxn modelId="{E77F1B07-FFDD-C64E-A004-FB1364553B39}" srcId="{641AB873-7B00-4D40-876F-D9BF11381664}" destId="{56E0C4CF-FDD1-AD4C-9BD5-D224A3D4BFEA}" srcOrd="3" destOrd="0" parTransId="{60D57D3D-B9C8-D047-BDE1-BAD1424A361B}" sibTransId="{4BE8F8A4-C26E-7D4A-89E0-CA5EE95DA3AF}"/>
    <dgm:cxn modelId="{B0311535-1BD7-7643-82AE-FD5555530C3C}" srcId="{641AB873-7B00-4D40-876F-D9BF11381664}" destId="{FE582C39-82F1-0341-A06C-E0C87AD9B5B2}" srcOrd="0" destOrd="0" parTransId="{7E40476F-1E45-FC44-8816-90E1CD0DCA78}" sibTransId="{7FF2FE14-D711-AE49-8EC2-E021089E4DD5}"/>
    <dgm:cxn modelId="{BE8A2A3C-2609-2542-AC5C-D15CBD545DE6}" srcId="{641AB873-7B00-4D40-876F-D9BF11381664}" destId="{12F13D2B-D53C-BF48-ADFF-D7E7518CFC60}" srcOrd="2" destOrd="0" parTransId="{26D87495-7B61-2F48-858F-86E9F21ED255}" sibTransId="{20AC4ED2-95C1-CA4E-B89D-624B83023A07}"/>
    <dgm:cxn modelId="{C704765F-0747-4845-B5ED-4A1E20918C17}" type="presOf" srcId="{641AB873-7B00-4D40-876F-D9BF11381664}" destId="{4F4A9BE2-8CE8-B74A-8F0A-2201963486E1}" srcOrd="0" destOrd="0" presId="urn:microsoft.com/office/officeart/2008/layout/LinedList"/>
    <dgm:cxn modelId="{BE50E26B-B7AD-F44F-B09B-838265587DE2}" type="presOf" srcId="{BD1A55B6-1C09-BD44-B5B5-22B574AFF817}" destId="{F8A5870A-368A-EB42-B3EE-D7FBCC3DDB6A}" srcOrd="0" destOrd="0" presId="urn:microsoft.com/office/officeart/2008/layout/LinedList"/>
    <dgm:cxn modelId="{774F9E93-9266-4B4A-91F4-7EDAC15E91DF}" srcId="{641AB873-7B00-4D40-876F-D9BF11381664}" destId="{BD1A55B6-1C09-BD44-B5B5-22B574AFF817}" srcOrd="1" destOrd="0" parTransId="{ECD42088-8639-8F49-A7D0-E1B638D796FE}" sibTransId="{EB63A227-7BAA-AE43-B724-1E07FB11034B}"/>
    <dgm:cxn modelId="{20F073A8-5569-3A4A-8694-593CC12C1DF9}" type="presOf" srcId="{56E0C4CF-FDD1-AD4C-9BD5-D224A3D4BFEA}" destId="{D0D39B86-CCFC-AA4B-A9BB-EE90037DD232}" srcOrd="0" destOrd="0" presId="urn:microsoft.com/office/officeart/2008/layout/LinedList"/>
    <dgm:cxn modelId="{EF19ABD6-6D4F-214C-B5D0-3A0EF9D82650}" type="presOf" srcId="{12F13D2B-D53C-BF48-ADFF-D7E7518CFC60}" destId="{259CAA6F-553A-F54C-8E7C-CC35AC42DC56}" srcOrd="0" destOrd="0" presId="urn:microsoft.com/office/officeart/2008/layout/LinedList"/>
    <dgm:cxn modelId="{9BA272F3-808D-5645-9DF8-24075B2A7D0E}" type="presOf" srcId="{FE582C39-82F1-0341-A06C-E0C87AD9B5B2}" destId="{7F7D505C-DA9F-DA4E-A3BE-7864B8FED450}" srcOrd="0" destOrd="0" presId="urn:microsoft.com/office/officeart/2008/layout/LinedList"/>
    <dgm:cxn modelId="{991A20CC-E762-C248-9DC1-FC22C14C0719}" type="presParOf" srcId="{4F4A9BE2-8CE8-B74A-8F0A-2201963486E1}" destId="{F5FA24EF-622E-8549-953F-FE2A761D170F}" srcOrd="0" destOrd="0" presId="urn:microsoft.com/office/officeart/2008/layout/LinedList"/>
    <dgm:cxn modelId="{6187B5F0-5E2A-3245-9C82-B5C0D8F0628D}" type="presParOf" srcId="{4F4A9BE2-8CE8-B74A-8F0A-2201963486E1}" destId="{8D8622F0-9A57-B142-BFB0-DDA23F5CA900}" srcOrd="1" destOrd="0" presId="urn:microsoft.com/office/officeart/2008/layout/LinedList"/>
    <dgm:cxn modelId="{8FCAD800-E258-BF46-B549-5E627C965A0D}" type="presParOf" srcId="{8D8622F0-9A57-B142-BFB0-DDA23F5CA900}" destId="{7F7D505C-DA9F-DA4E-A3BE-7864B8FED450}" srcOrd="0" destOrd="0" presId="urn:microsoft.com/office/officeart/2008/layout/LinedList"/>
    <dgm:cxn modelId="{86CEDC3F-1FF4-AA4F-8E8A-A6FE63B4588F}" type="presParOf" srcId="{8D8622F0-9A57-B142-BFB0-DDA23F5CA900}" destId="{71A2BF8F-0E25-1746-9039-15D0E4146C19}" srcOrd="1" destOrd="0" presId="urn:microsoft.com/office/officeart/2008/layout/LinedList"/>
    <dgm:cxn modelId="{F568B4D5-B270-9741-B341-D93E2F47DDA4}" type="presParOf" srcId="{4F4A9BE2-8CE8-B74A-8F0A-2201963486E1}" destId="{43F41D3A-F808-5247-953A-73C25F0F7FF6}" srcOrd="2" destOrd="0" presId="urn:microsoft.com/office/officeart/2008/layout/LinedList"/>
    <dgm:cxn modelId="{0B9ED93C-E886-F040-A232-4B924EDB0D8B}" type="presParOf" srcId="{4F4A9BE2-8CE8-B74A-8F0A-2201963486E1}" destId="{6CACAED5-C116-DD4B-919E-4085037CB9E0}" srcOrd="3" destOrd="0" presId="urn:microsoft.com/office/officeart/2008/layout/LinedList"/>
    <dgm:cxn modelId="{B086971A-84B5-604D-8D80-6412E01631E5}" type="presParOf" srcId="{6CACAED5-C116-DD4B-919E-4085037CB9E0}" destId="{F8A5870A-368A-EB42-B3EE-D7FBCC3DDB6A}" srcOrd="0" destOrd="0" presId="urn:microsoft.com/office/officeart/2008/layout/LinedList"/>
    <dgm:cxn modelId="{F7992F22-701E-0248-BB77-936EA5F3E4F9}" type="presParOf" srcId="{6CACAED5-C116-DD4B-919E-4085037CB9E0}" destId="{36EE706E-4C52-034A-B5E1-1D446BDBC622}" srcOrd="1" destOrd="0" presId="urn:microsoft.com/office/officeart/2008/layout/LinedList"/>
    <dgm:cxn modelId="{4EA7E658-DAD5-F043-B77E-8D1210BA71F7}" type="presParOf" srcId="{4F4A9BE2-8CE8-B74A-8F0A-2201963486E1}" destId="{E2ED12EE-9E3D-2B43-8D42-23B80112A208}" srcOrd="4" destOrd="0" presId="urn:microsoft.com/office/officeart/2008/layout/LinedList"/>
    <dgm:cxn modelId="{84CBF1C4-32A7-054B-8D26-89404A0D4750}" type="presParOf" srcId="{4F4A9BE2-8CE8-B74A-8F0A-2201963486E1}" destId="{B7BD854A-0696-D14E-97FA-E6191B677993}" srcOrd="5" destOrd="0" presId="urn:microsoft.com/office/officeart/2008/layout/LinedList"/>
    <dgm:cxn modelId="{485734CA-0BEE-2748-AED3-CECC11893588}" type="presParOf" srcId="{B7BD854A-0696-D14E-97FA-E6191B677993}" destId="{259CAA6F-553A-F54C-8E7C-CC35AC42DC56}" srcOrd="0" destOrd="0" presId="urn:microsoft.com/office/officeart/2008/layout/LinedList"/>
    <dgm:cxn modelId="{B30AB2DD-E779-0241-BD68-10C1C0DCCDF7}" type="presParOf" srcId="{B7BD854A-0696-D14E-97FA-E6191B677993}" destId="{C5EC6C42-ED0A-414C-9B2A-C3736DA45DB6}" srcOrd="1" destOrd="0" presId="urn:microsoft.com/office/officeart/2008/layout/LinedList"/>
    <dgm:cxn modelId="{ED92C328-FF40-FE42-A079-4FE153BFAF85}" type="presParOf" srcId="{4F4A9BE2-8CE8-B74A-8F0A-2201963486E1}" destId="{E24867F2-B677-654D-A2AC-DA415556FFE7}" srcOrd="6" destOrd="0" presId="urn:microsoft.com/office/officeart/2008/layout/LinedList"/>
    <dgm:cxn modelId="{EE14257C-63CA-854B-A342-BB5DA47CD07F}" type="presParOf" srcId="{4F4A9BE2-8CE8-B74A-8F0A-2201963486E1}" destId="{A89E1C41-7BE8-F04F-BB9D-6FE95D9EC1FD}" srcOrd="7" destOrd="0" presId="urn:microsoft.com/office/officeart/2008/layout/LinedList"/>
    <dgm:cxn modelId="{66FD39A4-FB4A-2B4F-B8C6-FBF5737180FA}" type="presParOf" srcId="{A89E1C41-7BE8-F04F-BB9D-6FE95D9EC1FD}" destId="{D0D39B86-CCFC-AA4B-A9BB-EE90037DD232}" srcOrd="0" destOrd="0" presId="urn:microsoft.com/office/officeart/2008/layout/LinedList"/>
    <dgm:cxn modelId="{978869F4-7CC3-A44A-AC96-550CE75C104F}" type="presParOf" srcId="{A89E1C41-7BE8-F04F-BB9D-6FE95D9EC1FD}" destId="{231B84CE-C878-EF4E-BEB2-A356A9DD338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16DBE-169F-9F44-AC60-8CA874B515A0}">
      <dsp:nvSpPr>
        <dsp:cNvPr id="0" name=""/>
        <dsp:cNvSpPr/>
      </dsp:nvSpPr>
      <dsp:spPr>
        <a:xfrm>
          <a:off x="0" y="447"/>
          <a:ext cx="36246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B093F-F75D-C042-8595-7BA024EE925B}">
      <dsp:nvSpPr>
        <dsp:cNvPr id="0" name=""/>
        <dsp:cNvSpPr/>
      </dsp:nvSpPr>
      <dsp:spPr>
        <a:xfrm>
          <a:off x="0" y="447"/>
          <a:ext cx="3624602" cy="732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Czech cybersecurity company, founded 2014</a:t>
          </a:r>
        </a:p>
      </dsp:txBody>
      <dsp:txXfrm>
        <a:off x="0" y="447"/>
        <a:ext cx="3624602" cy="732691"/>
      </dsp:txXfrm>
    </dsp:sp>
    <dsp:sp modelId="{7083C921-E4AF-4C4A-9C10-001B95AC5756}">
      <dsp:nvSpPr>
        <dsp:cNvPr id="0" name=""/>
        <dsp:cNvSpPr/>
      </dsp:nvSpPr>
      <dsp:spPr>
        <a:xfrm>
          <a:off x="0" y="733138"/>
          <a:ext cx="36246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3A5DD-6066-434C-BFCA-24AFC431A736}">
      <dsp:nvSpPr>
        <dsp:cNvPr id="0" name=""/>
        <dsp:cNvSpPr/>
      </dsp:nvSpPr>
      <dsp:spPr>
        <a:xfrm>
          <a:off x="0" y="733138"/>
          <a:ext cx="3624602" cy="732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Focused on protecting digital infrastructure and data</a:t>
          </a:r>
        </a:p>
      </dsp:txBody>
      <dsp:txXfrm>
        <a:off x="0" y="733138"/>
        <a:ext cx="3624602" cy="732691"/>
      </dsp:txXfrm>
    </dsp:sp>
    <dsp:sp modelId="{999822E7-215D-114E-86D1-2A5B7F67E214}">
      <dsp:nvSpPr>
        <dsp:cNvPr id="0" name=""/>
        <dsp:cNvSpPr/>
      </dsp:nvSpPr>
      <dsp:spPr>
        <a:xfrm>
          <a:off x="0" y="1465829"/>
          <a:ext cx="36246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C3A47-8EB1-D249-955E-A30DA4CEE74A}">
      <dsp:nvSpPr>
        <dsp:cNvPr id="0" name=""/>
        <dsp:cNvSpPr/>
      </dsp:nvSpPr>
      <dsp:spPr>
        <a:xfrm>
          <a:off x="0" y="1465829"/>
          <a:ext cx="3624602" cy="732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Used by governments, telcos, media, healthcare, logistics</a:t>
          </a:r>
        </a:p>
      </dsp:txBody>
      <dsp:txXfrm>
        <a:off x="0" y="1465829"/>
        <a:ext cx="3624602" cy="732691"/>
      </dsp:txXfrm>
    </dsp:sp>
    <dsp:sp modelId="{419D0181-9B63-AE40-AC3F-42E1509311BC}">
      <dsp:nvSpPr>
        <dsp:cNvPr id="0" name=""/>
        <dsp:cNvSpPr/>
      </dsp:nvSpPr>
      <dsp:spPr>
        <a:xfrm>
          <a:off x="0" y="2198521"/>
          <a:ext cx="36246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64508-203D-D54B-BDCD-FDBD813EA9FD}">
      <dsp:nvSpPr>
        <dsp:cNvPr id="0" name=""/>
        <dsp:cNvSpPr/>
      </dsp:nvSpPr>
      <dsp:spPr>
        <a:xfrm>
          <a:off x="0" y="2198521"/>
          <a:ext cx="3624602" cy="732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Solutions: Log Management, SIEM, PKI</a:t>
          </a:r>
        </a:p>
      </dsp:txBody>
      <dsp:txXfrm>
        <a:off x="0" y="2198521"/>
        <a:ext cx="3624602" cy="732691"/>
      </dsp:txXfrm>
    </dsp:sp>
    <dsp:sp modelId="{3F1D3EFA-5C3E-1545-A779-447D37C17014}">
      <dsp:nvSpPr>
        <dsp:cNvPr id="0" name=""/>
        <dsp:cNvSpPr/>
      </dsp:nvSpPr>
      <dsp:spPr>
        <a:xfrm>
          <a:off x="0" y="2931212"/>
          <a:ext cx="36246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1C476-B27E-474C-B3D9-DA347F685163}">
      <dsp:nvSpPr>
        <dsp:cNvPr id="0" name=""/>
        <dsp:cNvSpPr/>
      </dsp:nvSpPr>
      <dsp:spPr>
        <a:xfrm>
          <a:off x="0" y="2931212"/>
          <a:ext cx="3624602" cy="732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Compliance-ready: GDPR, NIS2, ISO27001</a:t>
          </a:r>
        </a:p>
      </dsp:txBody>
      <dsp:txXfrm>
        <a:off x="0" y="2931212"/>
        <a:ext cx="3624602" cy="7326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A24EF-622E-8549-953F-FE2A761D170F}">
      <dsp:nvSpPr>
        <dsp:cNvPr id="0" name=""/>
        <dsp:cNvSpPr/>
      </dsp:nvSpPr>
      <dsp:spPr>
        <a:xfrm>
          <a:off x="0" y="0"/>
          <a:ext cx="36246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D505C-DA9F-DA4E-A3BE-7864B8FED450}">
      <dsp:nvSpPr>
        <dsp:cNvPr id="0" name=""/>
        <dsp:cNvSpPr/>
      </dsp:nvSpPr>
      <dsp:spPr>
        <a:xfrm>
          <a:off x="0" y="0"/>
          <a:ext cx="3624602" cy="916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O2, CETIN, TV Nova, TV PRIMA, </a:t>
          </a:r>
          <a:r>
            <a:rPr lang="en-GB" sz="1500" kern="1200" dirty="0" err="1"/>
            <a:t>Markiza</a:t>
          </a:r>
          <a:r>
            <a:rPr lang="en-GB" sz="1500" kern="1200" dirty="0"/>
            <a:t>, CME Group, Algotech, KSB, Composite systems</a:t>
          </a:r>
        </a:p>
      </dsp:txBody>
      <dsp:txXfrm>
        <a:off x="0" y="0"/>
        <a:ext cx="3624602" cy="916087"/>
      </dsp:txXfrm>
    </dsp:sp>
    <dsp:sp modelId="{43F41D3A-F808-5247-953A-73C25F0F7FF6}">
      <dsp:nvSpPr>
        <dsp:cNvPr id="0" name=""/>
        <dsp:cNvSpPr/>
      </dsp:nvSpPr>
      <dsp:spPr>
        <a:xfrm>
          <a:off x="0" y="916087"/>
          <a:ext cx="36246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5870A-368A-EB42-B3EE-D7FBCC3DDB6A}">
      <dsp:nvSpPr>
        <dsp:cNvPr id="0" name=""/>
        <dsp:cNvSpPr/>
      </dsp:nvSpPr>
      <dsp:spPr>
        <a:xfrm>
          <a:off x="0" y="916087"/>
          <a:ext cx="3624602" cy="916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Ministry of Finance, Ministry of Public Affairs, University Hospital Brno, University Hospital Vinohrady.</a:t>
          </a:r>
        </a:p>
      </dsp:txBody>
      <dsp:txXfrm>
        <a:off x="0" y="916087"/>
        <a:ext cx="3624602" cy="916087"/>
      </dsp:txXfrm>
    </dsp:sp>
    <dsp:sp modelId="{E2ED12EE-9E3D-2B43-8D42-23B80112A208}">
      <dsp:nvSpPr>
        <dsp:cNvPr id="0" name=""/>
        <dsp:cNvSpPr/>
      </dsp:nvSpPr>
      <dsp:spPr>
        <a:xfrm>
          <a:off x="0" y="1832175"/>
          <a:ext cx="36246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CAA6F-553A-F54C-8E7C-CC35AC42DC56}">
      <dsp:nvSpPr>
        <dsp:cNvPr id="0" name=""/>
        <dsp:cNvSpPr/>
      </dsp:nvSpPr>
      <dsp:spPr>
        <a:xfrm>
          <a:off x="0" y="1832175"/>
          <a:ext cx="3624602" cy="916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Czech Post, </a:t>
          </a:r>
          <a:r>
            <a:rPr lang="en-GB" sz="1500" kern="1200" dirty="0" err="1"/>
            <a:t>Sportisimo</a:t>
          </a:r>
          <a:r>
            <a:rPr lang="en-GB" sz="1500" kern="1200" dirty="0"/>
            <a:t>, Bidfood, City of Brno, EUROWAG, EUROVIA,</a:t>
          </a:r>
        </a:p>
      </dsp:txBody>
      <dsp:txXfrm>
        <a:off x="0" y="1832175"/>
        <a:ext cx="3624602" cy="916087"/>
      </dsp:txXfrm>
    </dsp:sp>
    <dsp:sp modelId="{E24867F2-B677-654D-A2AC-DA415556FFE7}">
      <dsp:nvSpPr>
        <dsp:cNvPr id="0" name=""/>
        <dsp:cNvSpPr/>
      </dsp:nvSpPr>
      <dsp:spPr>
        <a:xfrm>
          <a:off x="0" y="2748263"/>
          <a:ext cx="36246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39B86-CCFC-AA4B-A9BB-EE90037DD232}">
      <dsp:nvSpPr>
        <dsp:cNvPr id="0" name=""/>
        <dsp:cNvSpPr/>
      </dsp:nvSpPr>
      <dsp:spPr>
        <a:xfrm>
          <a:off x="0" y="2748263"/>
          <a:ext cx="3624602" cy="916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Active in Czech Republic, Slovakia, Hungary, Croatia, Slovenia, Greece, United Kingdom</a:t>
          </a:r>
        </a:p>
      </dsp:txBody>
      <dsp:txXfrm>
        <a:off x="0" y="2748263"/>
        <a:ext cx="3624602" cy="916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B5474D65-8557-B503-1780-BD1E75757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>
              <a:defRPr sz="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3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1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microsoft.com/office/2007/relationships/hdphoto" Target="../media/hdphoto3.wdp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microsoft.com/office/2007/relationships/hdphoto" Target="../media/hdphoto1.wdp"/><Relationship Id="rId7" Type="http://schemas.openxmlformats.org/officeDocument/2006/relationships/diagramLayout" Target="../diagrams/layou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microsoft.com/office/2007/relationships/hdphoto" Target="../media/hdphoto3.wdp"/><Relationship Id="rId10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854FAE-535E-A29C-863C-73006BDD4A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B9A65C-C955-50B7-BCCF-0C93C62EEA31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F9BF3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sz="900" b="1" spc="100"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B0CD99-864B-8CCB-C3D3-30B7F0BB8807}"/>
              </a:ext>
            </a:extLst>
          </p:cNvPr>
          <p:cNvSpPr txBox="1"/>
          <p:nvPr/>
        </p:nvSpPr>
        <p:spPr>
          <a:xfrm>
            <a:off x="3362325" y="4029165"/>
            <a:ext cx="241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spc="5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Představení společnosti a produktů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0BA4FF-4482-1307-090E-7E20DBB2F3CA}"/>
              </a:ext>
            </a:extLst>
          </p:cNvPr>
          <p:cNvSpPr txBox="1"/>
          <p:nvPr/>
        </p:nvSpPr>
        <p:spPr>
          <a:xfrm>
            <a:off x="7061202" y="1314450"/>
            <a:ext cx="16255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spc="5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10.2.2023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B5A83BF-FC27-ED18-6112-6E63E7CCAE23}"/>
              </a:ext>
            </a:extLst>
          </p:cNvPr>
          <p:cNvSpPr/>
          <p:nvPr/>
        </p:nvSpPr>
        <p:spPr>
          <a:xfrm>
            <a:off x="8618220" y="4378428"/>
            <a:ext cx="18288" cy="1165123"/>
          </a:xfrm>
          <a:custGeom>
            <a:avLst/>
            <a:gdLst>
              <a:gd name="connsiteX0" fmla="*/ 0 w 91440"/>
              <a:gd name="connsiteY0" fmla="*/ 0 h 2330245"/>
              <a:gd name="connsiteX1" fmla="*/ 91440 w 91440"/>
              <a:gd name="connsiteY1" fmla="*/ 0 h 2330245"/>
              <a:gd name="connsiteX2" fmla="*/ 91440 w 91440"/>
              <a:gd name="connsiteY2" fmla="*/ 2330245 h 2330245"/>
              <a:gd name="connsiteX3" fmla="*/ 0 w 91440"/>
              <a:gd name="connsiteY3" fmla="*/ 2330245 h 233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" h="2330245">
                <a:moveTo>
                  <a:pt x="0" y="0"/>
                </a:moveTo>
                <a:lnTo>
                  <a:pt x="91440" y="0"/>
                </a:lnTo>
                <a:lnTo>
                  <a:pt x="91440" y="2330245"/>
                </a:lnTo>
                <a:lnTo>
                  <a:pt x="0" y="23302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sz="900" b="1" spc="100">
              <a:cs typeface="Poppins" panose="00000500000000000000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80BDC42-9B51-8B10-115B-46ED61000EBF}"/>
              </a:ext>
            </a:extLst>
          </p:cNvPr>
          <p:cNvSpPr/>
          <p:nvPr/>
        </p:nvSpPr>
        <p:spPr>
          <a:xfrm>
            <a:off x="2330246" y="1187246"/>
            <a:ext cx="4483510" cy="4483510"/>
          </a:xfrm>
          <a:prstGeom prst="ellips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9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782EB1-F298-1479-E0F4-BB7FC68623CB}"/>
              </a:ext>
            </a:extLst>
          </p:cNvPr>
          <p:cNvSpPr txBox="1"/>
          <p:nvPr/>
        </p:nvSpPr>
        <p:spPr>
          <a:xfrm>
            <a:off x="3362325" y="2728809"/>
            <a:ext cx="2419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spc="5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2023</a:t>
            </a:r>
          </a:p>
        </p:txBody>
      </p:sp>
      <p:pic>
        <p:nvPicPr>
          <p:cNvPr id="11" name="Picture Placeholder 23">
            <a:extLst>
              <a:ext uri="{FF2B5EF4-FFF2-40B4-BE49-F238E27FC236}">
                <a16:creationId xmlns:a16="http://schemas.microsoft.com/office/drawing/2014/main" id="{8365AFA8-F13B-6E91-9313-159DCAFF17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6000">
                <a:schemeClr val="bg1">
                  <a:lumMod val="60307"/>
                  <a:lumOff val="39693"/>
                </a:schemeClr>
              </a:gs>
              <a:gs pos="20000">
                <a:srgbClr val="589CE8"/>
              </a:gs>
              <a:gs pos="0">
                <a:srgbClr val="80BEDA"/>
              </a:gs>
              <a:gs pos="96000">
                <a:srgbClr val="1F85F2"/>
              </a:gs>
            </a:gsLst>
            <a:path path="circle">
              <a:fillToRect l="100000" t="100000"/>
            </a:path>
          </a:gradFill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7255B35-E073-6F15-47D5-ACD462D85EF0}"/>
              </a:ext>
            </a:extLst>
          </p:cNvPr>
          <p:cNvSpPr txBox="1"/>
          <p:nvPr/>
        </p:nvSpPr>
        <p:spPr>
          <a:xfrm>
            <a:off x="457200" y="5189607"/>
            <a:ext cx="1625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spc="5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Cyber security </a:t>
            </a:r>
          </a:p>
          <a:p>
            <a:r>
              <a:rPr lang="cs-CZ" sz="1000" spc="5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Data privacy</a:t>
            </a:r>
          </a:p>
        </p:txBody>
      </p:sp>
      <p:pic>
        <p:nvPicPr>
          <p:cNvPr id="17" name="Obrázek 2">
            <a:extLst>
              <a:ext uri="{FF2B5EF4-FFF2-40B4-BE49-F238E27FC236}">
                <a16:creationId xmlns:a16="http://schemas.microsoft.com/office/drawing/2014/main" id="{6FD61DE8-AE4E-CF8E-4A02-166553A94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70" y="2852933"/>
            <a:ext cx="4805861" cy="720456"/>
          </a:xfrm>
          <a:prstGeom prst="rect">
            <a:avLst/>
          </a:prstGeom>
        </p:spPr>
      </p:pic>
      <p:pic>
        <p:nvPicPr>
          <p:cNvPr id="19" name="Google Shape;86;p22">
            <a:extLst>
              <a:ext uri="{FF2B5EF4-FFF2-40B4-BE49-F238E27FC236}">
                <a16:creationId xmlns:a16="http://schemas.microsoft.com/office/drawing/2014/main" id="{7FEF1986-7173-64C5-50D7-DDEC3294D029}"/>
              </a:ext>
            </a:extLst>
          </p:cNvPr>
          <p:cNvPicPr preferRelativeResize="0"/>
          <p:nvPr/>
        </p:nvPicPr>
        <p:blipFill rotWithShape="1">
          <a:blip r:embed="rId5"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3549" r="3072"/>
          <a:stretch/>
        </p:blipFill>
        <p:spPr>
          <a:xfrm>
            <a:off x="5706835" y="852509"/>
            <a:ext cx="3437165" cy="2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834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7704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23" descr="A close up of a web&#10;&#10;AI-generated content may be incorrect.">
            <a:extLst>
              <a:ext uri="{FF2B5EF4-FFF2-40B4-BE49-F238E27FC236}">
                <a16:creationId xmlns:a16="http://schemas.microsoft.com/office/drawing/2014/main" id="{2E28B943-0A5C-3525-E307-A3091CADF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8366" r="3" b="3"/>
          <a:stretch>
            <a:fillRect/>
          </a:stretch>
        </p:blipFill>
        <p:spPr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gradFill>
            <a:gsLst>
              <a:gs pos="76000">
                <a:schemeClr val="bg1">
                  <a:lumMod val="60307"/>
                  <a:lumOff val="39693"/>
                </a:schemeClr>
              </a:gs>
              <a:gs pos="20000">
                <a:srgbClr val="589CE8"/>
              </a:gs>
              <a:gs pos="0">
                <a:srgbClr val="80BEDA"/>
              </a:gs>
              <a:gs pos="96000">
                <a:srgbClr val="1F85F2"/>
              </a:gs>
            </a:gsLst>
            <a:path path="circle">
              <a:fillToRect l="100000" t="100000"/>
            </a:path>
          </a:gradFill>
        </p:spPr>
      </p:pic>
      <p:pic>
        <p:nvPicPr>
          <p:cNvPr id="9" name="Picture Placeholder 23">
            <a:extLst>
              <a:ext uri="{FF2B5EF4-FFF2-40B4-BE49-F238E27FC236}">
                <a16:creationId xmlns:a16="http://schemas.microsoft.com/office/drawing/2014/main" id="{57FA869C-0627-B659-AEB2-C3819148F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503" y="0"/>
            <a:ext cx="9144000" cy="6858000"/>
          </a:xfrm>
          <a:prstGeom prst="rect">
            <a:avLst/>
          </a:prstGeom>
          <a:gradFill>
            <a:gsLst>
              <a:gs pos="76000">
                <a:schemeClr val="bg1">
                  <a:lumMod val="60307"/>
                  <a:lumOff val="39693"/>
                </a:schemeClr>
              </a:gs>
              <a:gs pos="20000">
                <a:srgbClr val="589CE8"/>
              </a:gs>
              <a:gs pos="0">
                <a:srgbClr val="80BEDA"/>
              </a:gs>
              <a:gs pos="96000">
                <a:srgbClr val="1F85F2"/>
              </a:gs>
            </a:gsLst>
            <a:path path="circle">
              <a:fillToRect l="100000" t="100000"/>
            </a:path>
          </a:gradFill>
        </p:spPr>
      </p:pic>
      <p:sp useBgFill="1">
        <p:nvSpPr>
          <p:cNvPr id="69" name="Freeform: Shape 63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6" name="Freeform: Shape 65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" y="1524659"/>
            <a:ext cx="3764305" cy="2774088"/>
          </a:xfrm>
        </p:spPr>
        <p:txBody>
          <a:bodyPr>
            <a:normAutofit/>
          </a:bodyPr>
          <a:lstStyle/>
          <a:p>
            <a:pPr algn="l"/>
            <a:r>
              <a:rPr lang="en-GB" sz="4700"/>
              <a:t>Let’s Grow Cybersecurity Together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" y="4687367"/>
            <a:ext cx="3688461" cy="1335024"/>
          </a:xfrm>
        </p:spPr>
        <p:txBody>
          <a:bodyPr>
            <a:normAutofit/>
          </a:bodyPr>
          <a:lstStyle/>
          <a:p>
            <a:pPr algn="l"/>
            <a:r>
              <a:rPr lang="en-GB" sz="2400"/>
              <a:t>TeskaLabs – Reliable cybersecurity technologies from the Czech Republic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23" y="4461119"/>
            <a:ext cx="376430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66053A-A741-CA6B-777B-AFEF23FA93CE}"/>
              </a:ext>
            </a:extLst>
          </p:cNvPr>
          <p:cNvSpPr txBox="1"/>
          <p:nvPr/>
        </p:nvSpPr>
        <p:spPr>
          <a:xfrm>
            <a:off x="0" y="-9992"/>
            <a:ext cx="9143999" cy="6857998"/>
          </a:xfrm>
          <a:prstGeom prst="rect">
            <a:avLst/>
          </a:prstGeom>
          <a:solidFill>
            <a:srgbClr val="0070C0">
              <a:alpha val="5000"/>
            </a:srgbClr>
          </a:solidFill>
        </p:spPr>
        <p:txBody>
          <a:bodyPr wrap="square" rtlCol="0">
            <a:spAutoFit/>
          </a:bodyPr>
          <a:lstStyle/>
          <a:p>
            <a:endParaRPr lang="en-CZ" sz="1350" dirty="0"/>
          </a:p>
        </p:txBody>
      </p:sp>
      <p:pic>
        <p:nvPicPr>
          <p:cNvPr id="4" name="Google Shape;86;p22">
            <a:extLst>
              <a:ext uri="{FF2B5EF4-FFF2-40B4-BE49-F238E27FC236}">
                <a16:creationId xmlns:a16="http://schemas.microsoft.com/office/drawing/2014/main" id="{C6E22356-B567-09A9-862E-959A320EB559}"/>
              </a:ext>
            </a:extLst>
          </p:cNvPr>
          <p:cNvPicPr preferRelativeResize="0"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0000"/>
                    </a14:imgEffect>
                  </a14:imgLayer>
                </a14:imgProps>
              </a:ext>
            </a:extLst>
          </a:blip>
          <a:srcRect r="-2" b="25138"/>
          <a:stretch>
            <a:fillRect/>
          </a:stretch>
        </p:blipFill>
        <p:spPr>
          <a:xfrm>
            <a:off x="3811123" y="-158854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B75DC-91FF-1CD7-0393-4F56F1F9A2E1}"/>
              </a:ext>
            </a:extLst>
          </p:cNvPr>
          <p:cNvSpPr txBox="1"/>
          <p:nvPr/>
        </p:nvSpPr>
        <p:spPr>
          <a:xfrm>
            <a:off x="-6503" y="-9992"/>
            <a:ext cx="9150502" cy="6915867"/>
          </a:xfrm>
          <a:prstGeom prst="rect">
            <a:avLst/>
          </a:prstGeom>
          <a:solidFill>
            <a:srgbClr val="0070C0">
              <a:alpha val="5000"/>
            </a:srgbClr>
          </a:solidFill>
        </p:spPr>
        <p:txBody>
          <a:bodyPr wrap="square" rtlCol="0">
            <a:spAutoFit/>
          </a:bodyPr>
          <a:lstStyle/>
          <a:p>
            <a:endParaRPr lang="en-CZ" sz="13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Placeholder 23">
            <a:extLst>
              <a:ext uri="{FF2B5EF4-FFF2-40B4-BE49-F238E27FC236}">
                <a16:creationId xmlns:a16="http://schemas.microsoft.com/office/drawing/2014/main" id="{D23B767D-A7C5-2169-F887-7C94AD2412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503" y="0"/>
            <a:ext cx="9144000" cy="6858000"/>
          </a:xfrm>
          <a:prstGeom prst="rect">
            <a:avLst/>
          </a:prstGeom>
          <a:gradFill>
            <a:gsLst>
              <a:gs pos="76000">
                <a:schemeClr val="bg1">
                  <a:lumMod val="60307"/>
                  <a:lumOff val="39693"/>
                </a:schemeClr>
              </a:gs>
              <a:gs pos="20000">
                <a:srgbClr val="589CE8"/>
              </a:gs>
              <a:gs pos="0">
                <a:srgbClr val="80BEDA"/>
              </a:gs>
              <a:gs pos="96000">
                <a:srgbClr val="1F85F2"/>
              </a:gs>
            </a:gsLst>
            <a:path path="circle">
              <a:fillToRect l="100000" t="100000"/>
            </a:path>
          </a:gradFill>
        </p:spPr>
      </p:pic>
      <p:pic>
        <p:nvPicPr>
          <p:cNvPr id="4" name="Google Shape;86;p22">
            <a:extLst>
              <a:ext uri="{FF2B5EF4-FFF2-40B4-BE49-F238E27FC236}">
                <a16:creationId xmlns:a16="http://schemas.microsoft.com/office/drawing/2014/main" id="{6ADA4DBF-F384-9BE5-DB1C-A6E11439CDB9}"/>
              </a:ext>
            </a:extLst>
          </p:cNvPr>
          <p:cNvPicPr preferRelativeResize="0"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0000"/>
                    </a14:imgEffect>
                  </a14:imgLayer>
                </a14:imgProps>
              </a:ext>
            </a:extLst>
          </a:blip>
          <a:srcRect r="-2" b="25138"/>
          <a:stretch>
            <a:fillRect/>
          </a:stretch>
        </p:blipFill>
        <p:spPr>
          <a:xfrm>
            <a:off x="3884242" y="-164693"/>
            <a:ext cx="5390557" cy="3539260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</p:spPr>
      </p:pic>
      <p:sp useBgFill="1">
        <p:nvSpPr>
          <p:cNvPr id="55" name="Freeform: Shape 4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6" name="Freeform: Shape 4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42" y="859536"/>
            <a:ext cx="3624601" cy="1243584"/>
          </a:xfrm>
        </p:spPr>
        <p:txBody>
          <a:bodyPr>
            <a:normAutofit/>
          </a:bodyPr>
          <a:lstStyle/>
          <a:p>
            <a:r>
              <a:rPr lang="en-GB" sz="3000"/>
              <a:t>TeskaLabs at a Glance</a:t>
            </a:r>
          </a:p>
        </p:txBody>
      </p: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BCC5C3-0C9C-B1C1-FA7E-9014199F88A9}"/>
              </a:ext>
            </a:extLst>
          </p:cNvPr>
          <p:cNvSpPr txBox="1"/>
          <p:nvPr/>
        </p:nvSpPr>
        <p:spPr>
          <a:xfrm>
            <a:off x="-6501" y="-6417"/>
            <a:ext cx="9144000" cy="6841776"/>
          </a:xfrm>
          <a:prstGeom prst="rect">
            <a:avLst/>
          </a:prstGeom>
          <a:solidFill>
            <a:srgbClr val="0070C0">
              <a:alpha val="5000"/>
            </a:srgbClr>
          </a:solidFill>
        </p:spPr>
        <p:txBody>
          <a:bodyPr wrap="square" rtlCol="0">
            <a:spAutoFit/>
          </a:bodyPr>
          <a:lstStyle/>
          <a:p>
            <a:endParaRPr lang="en-CZ" sz="13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D80307-6722-5846-C99B-97E236744804}"/>
              </a:ext>
            </a:extLst>
          </p:cNvPr>
          <p:cNvSpPr txBox="1"/>
          <p:nvPr/>
        </p:nvSpPr>
        <p:spPr>
          <a:xfrm>
            <a:off x="-13002" y="-6417"/>
            <a:ext cx="9144000" cy="6841776"/>
          </a:xfrm>
          <a:prstGeom prst="rect">
            <a:avLst/>
          </a:prstGeom>
          <a:solidFill>
            <a:srgbClr val="0070C0">
              <a:alpha val="5000"/>
            </a:srgbClr>
          </a:solidFill>
        </p:spPr>
        <p:txBody>
          <a:bodyPr wrap="square" rtlCol="0">
            <a:spAutoFit/>
          </a:bodyPr>
          <a:lstStyle/>
          <a:p>
            <a:endParaRPr lang="en-CZ" sz="1350" dirty="0"/>
          </a:p>
        </p:txBody>
      </p:sp>
      <p:pic>
        <p:nvPicPr>
          <p:cNvPr id="10" name="Picture Placeholder 23">
            <a:extLst>
              <a:ext uri="{FF2B5EF4-FFF2-40B4-BE49-F238E27FC236}">
                <a16:creationId xmlns:a16="http://schemas.microsoft.com/office/drawing/2014/main" id="{FD2C3959-10D8-7A0A-B3FF-BA457BCE0C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8366" r="3" b="3"/>
          <a:stretch>
            <a:fillRect/>
          </a:stretch>
        </p:blipFill>
        <p:spPr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gradFill>
            <a:gsLst>
              <a:gs pos="76000">
                <a:schemeClr val="bg1">
                  <a:lumMod val="60307"/>
                  <a:lumOff val="39693"/>
                </a:schemeClr>
              </a:gs>
              <a:gs pos="20000">
                <a:srgbClr val="589CE8"/>
              </a:gs>
              <a:gs pos="0">
                <a:srgbClr val="80BEDA"/>
              </a:gs>
              <a:gs pos="96000">
                <a:srgbClr val="1F85F2"/>
              </a:gs>
            </a:gsLst>
            <a:path path="circle">
              <a:fillToRect l="100000" t="100000"/>
            </a:path>
          </a:gradFill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856483C-58CC-B9C5-E07E-694DEEF7BB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022490"/>
              </p:ext>
            </p:extLst>
          </p:nvPr>
        </p:nvGraphicFramePr>
        <p:xfrm>
          <a:off x="336042" y="2512611"/>
          <a:ext cx="3624602" cy="3664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23">
            <a:extLst>
              <a:ext uri="{FF2B5EF4-FFF2-40B4-BE49-F238E27FC236}">
                <a16:creationId xmlns:a16="http://schemas.microsoft.com/office/drawing/2014/main" id="{B2326AB0-3E53-0910-708E-BAF6666435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8061" y="-5016"/>
            <a:ext cx="9144000" cy="6858000"/>
          </a:xfrm>
          <a:prstGeom prst="rect">
            <a:avLst/>
          </a:prstGeom>
          <a:gradFill>
            <a:gsLst>
              <a:gs pos="76000">
                <a:schemeClr val="bg1">
                  <a:lumMod val="60307"/>
                  <a:lumOff val="39693"/>
                </a:schemeClr>
              </a:gs>
              <a:gs pos="20000">
                <a:srgbClr val="589CE8"/>
              </a:gs>
              <a:gs pos="0">
                <a:srgbClr val="80BEDA"/>
              </a:gs>
              <a:gs pos="96000">
                <a:srgbClr val="1F85F2"/>
              </a:gs>
            </a:gsLst>
            <a:path path="circle">
              <a:fillToRect l="100000" t="100000"/>
            </a:path>
          </a:gradFill>
        </p:spPr>
      </p:pic>
      <p:pic>
        <p:nvPicPr>
          <p:cNvPr id="6" name="Google Shape;86;p22">
            <a:extLst>
              <a:ext uri="{FF2B5EF4-FFF2-40B4-BE49-F238E27FC236}">
                <a16:creationId xmlns:a16="http://schemas.microsoft.com/office/drawing/2014/main" id="{59F64FD8-B0BE-0B9B-39A4-74B09CBF503B}"/>
              </a:ext>
            </a:extLst>
          </p:cNvPr>
          <p:cNvPicPr preferRelativeResize="0"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0000"/>
                    </a14:imgEffect>
                  </a14:imgLayer>
                </a14:imgProps>
              </a:ext>
            </a:extLst>
          </a:blip>
          <a:srcRect r="-2" b="25138"/>
          <a:stretch>
            <a:fillRect/>
          </a:stretch>
        </p:blipFill>
        <p:spPr>
          <a:xfrm>
            <a:off x="3811082" y="-181753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</p:spPr>
      </p:pic>
      <p:pic>
        <p:nvPicPr>
          <p:cNvPr id="9" name="Picture Placeholder 23">
            <a:extLst>
              <a:ext uri="{FF2B5EF4-FFF2-40B4-BE49-F238E27FC236}">
                <a16:creationId xmlns:a16="http://schemas.microsoft.com/office/drawing/2014/main" id="{25D9C48C-6295-55A8-DF2D-00128024D2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8366" r="3" b="3"/>
          <a:stretch>
            <a:fillRect/>
          </a:stretch>
        </p:blipFill>
        <p:spPr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gradFill>
            <a:gsLst>
              <a:gs pos="76000">
                <a:schemeClr val="bg1">
                  <a:lumMod val="60307"/>
                  <a:lumOff val="39693"/>
                </a:schemeClr>
              </a:gs>
              <a:gs pos="20000">
                <a:srgbClr val="589CE8"/>
              </a:gs>
              <a:gs pos="0">
                <a:srgbClr val="80BEDA"/>
              </a:gs>
              <a:gs pos="96000">
                <a:srgbClr val="1F85F2"/>
              </a:gs>
            </a:gsLst>
            <a:path path="circle">
              <a:fillToRect l="100000" t="100000"/>
            </a:path>
          </a:gradFill>
        </p:spPr>
      </p:pic>
      <p:sp useBgFill="1">
        <p:nvSpPr>
          <p:cNvPr id="65" name="Freeform: Shape 57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7" name="Freeform: Shape 59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42" y="859536"/>
            <a:ext cx="3624601" cy="1243584"/>
          </a:xfrm>
        </p:spPr>
        <p:txBody>
          <a:bodyPr>
            <a:normAutofit/>
          </a:bodyPr>
          <a:lstStyle/>
          <a:p>
            <a:r>
              <a:rPr lang="en-GB" sz="3000"/>
              <a:t>Our Product Portfolio</a:t>
            </a:r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40F065-5A3E-EBCE-FE3C-7F8AC38772FB}"/>
              </a:ext>
            </a:extLst>
          </p:cNvPr>
          <p:cNvSpPr txBox="1"/>
          <p:nvPr/>
        </p:nvSpPr>
        <p:spPr>
          <a:xfrm>
            <a:off x="6503" y="11918"/>
            <a:ext cx="9144000" cy="6841776"/>
          </a:xfrm>
          <a:prstGeom prst="rect">
            <a:avLst/>
          </a:prstGeom>
          <a:solidFill>
            <a:srgbClr val="0070C0">
              <a:alpha val="5000"/>
            </a:srgbClr>
          </a:solidFill>
        </p:spPr>
        <p:txBody>
          <a:bodyPr wrap="square" rtlCol="0">
            <a:spAutoFit/>
          </a:bodyPr>
          <a:lstStyle/>
          <a:p>
            <a:endParaRPr lang="en-CZ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799D94-F37B-9754-C932-6BCA70266B78}"/>
              </a:ext>
            </a:extLst>
          </p:cNvPr>
          <p:cNvSpPr txBox="1"/>
          <p:nvPr/>
        </p:nvSpPr>
        <p:spPr>
          <a:xfrm>
            <a:off x="6503" y="8149"/>
            <a:ext cx="9144000" cy="6841776"/>
          </a:xfrm>
          <a:prstGeom prst="rect">
            <a:avLst/>
          </a:prstGeom>
          <a:solidFill>
            <a:srgbClr val="0070C0">
              <a:alpha val="5000"/>
            </a:srgbClr>
          </a:solidFill>
        </p:spPr>
        <p:txBody>
          <a:bodyPr wrap="square" rtlCol="0">
            <a:spAutoFit/>
          </a:bodyPr>
          <a:lstStyle/>
          <a:p>
            <a:endParaRPr lang="en-CZ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42" y="2512611"/>
            <a:ext cx="3624602" cy="3074373"/>
          </a:xfrm>
        </p:spPr>
        <p:txBody>
          <a:bodyPr>
            <a:normAutofit/>
          </a:bodyPr>
          <a:lstStyle/>
          <a:p>
            <a:r>
              <a:rPr lang="en-GB" sz="1500" dirty="0" err="1"/>
              <a:t>LogMan.io</a:t>
            </a:r>
            <a:r>
              <a:rPr lang="en-GB" sz="1500" dirty="0"/>
              <a:t> – Enterprise log management (SMB, public sector)</a:t>
            </a:r>
          </a:p>
          <a:p>
            <a:pPr marL="0" indent="0">
              <a:buNone/>
            </a:pPr>
            <a:endParaRPr lang="en-GB" sz="1500" dirty="0"/>
          </a:p>
          <a:p>
            <a:r>
              <a:rPr lang="en-GB" sz="1500" dirty="0" err="1"/>
              <a:t>LogMan.io</a:t>
            </a:r>
            <a:r>
              <a:rPr lang="en-GB" sz="1500" dirty="0"/>
              <a:t> PLUS – Enterprise log management  + analytics &amp; limited correlations (Organizations without SOC)</a:t>
            </a:r>
          </a:p>
          <a:p>
            <a:pPr marL="0" indent="0">
              <a:buNone/>
            </a:pPr>
            <a:endParaRPr lang="en-GB" sz="1500" dirty="0"/>
          </a:p>
          <a:p>
            <a:r>
              <a:rPr lang="en-GB" sz="1500" dirty="0"/>
              <a:t>TeskaLabs SIEM – Threat detection, alerts, context (MSSPs, SOC teams, enterprise)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DD0011-0268-48D1-8AB2-72E30B3BE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56D3AC3F-8236-136E-5695-39B89849E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EB319D43-ED06-F84F-0638-495DE7A8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Placeholder 23">
            <a:extLst>
              <a:ext uri="{FF2B5EF4-FFF2-40B4-BE49-F238E27FC236}">
                <a16:creationId xmlns:a16="http://schemas.microsoft.com/office/drawing/2014/main" id="{556D5219-FE42-DACA-E775-14357A5A47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501" y="6633"/>
            <a:ext cx="9144000" cy="6858000"/>
          </a:xfrm>
          <a:prstGeom prst="rect">
            <a:avLst/>
          </a:prstGeom>
          <a:gradFill>
            <a:gsLst>
              <a:gs pos="76000">
                <a:schemeClr val="bg1">
                  <a:lumMod val="60307"/>
                  <a:lumOff val="39693"/>
                </a:schemeClr>
              </a:gs>
              <a:gs pos="20000">
                <a:srgbClr val="589CE8"/>
              </a:gs>
              <a:gs pos="0">
                <a:srgbClr val="80BEDA"/>
              </a:gs>
              <a:gs pos="96000">
                <a:srgbClr val="1F85F2"/>
              </a:gs>
            </a:gsLst>
            <a:path path="circle">
              <a:fillToRect l="100000" t="100000"/>
            </a:path>
          </a:gradFill>
        </p:spPr>
      </p:pic>
      <p:pic>
        <p:nvPicPr>
          <p:cNvPr id="4" name="Google Shape;86;p22">
            <a:extLst>
              <a:ext uri="{FF2B5EF4-FFF2-40B4-BE49-F238E27FC236}">
                <a16:creationId xmlns:a16="http://schemas.microsoft.com/office/drawing/2014/main" id="{9C39B2B3-7E61-B1FC-283F-CA75C675D2C0}"/>
              </a:ext>
            </a:extLst>
          </p:cNvPr>
          <p:cNvPicPr preferRelativeResize="0"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0000"/>
                    </a14:imgEffect>
                  </a14:imgLayer>
                </a14:imgProps>
              </a:ext>
            </a:extLst>
          </a:blip>
          <a:srcRect r="-2" b="25138"/>
          <a:stretch>
            <a:fillRect/>
          </a:stretch>
        </p:blipFill>
        <p:spPr>
          <a:xfrm>
            <a:off x="3884242" y="-175326"/>
            <a:ext cx="5390557" cy="3539260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</p:spPr>
      </p:pic>
      <p:sp useBgFill="1">
        <p:nvSpPr>
          <p:cNvPr id="55" name="Freeform: Shape 41">
            <a:extLst>
              <a:ext uri="{FF2B5EF4-FFF2-40B4-BE49-F238E27FC236}">
                <a16:creationId xmlns:a16="http://schemas.microsoft.com/office/drawing/2014/main" id="{1332CDBA-5788-4899-1D43-FD44C6AE3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6" name="Freeform: Shape 43">
            <a:extLst>
              <a:ext uri="{FF2B5EF4-FFF2-40B4-BE49-F238E27FC236}">
                <a16:creationId xmlns:a16="http://schemas.microsoft.com/office/drawing/2014/main" id="{3C65F5AB-CE02-BFA9-BB63-F018EA75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74D6E1DD-5593-6BBA-93B5-8285D791D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950E2CF-1282-EB8B-2E06-445CB42A4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A8EAD-3EE4-DE7E-2DA1-A23C04A866AD}"/>
              </a:ext>
            </a:extLst>
          </p:cNvPr>
          <p:cNvSpPr txBox="1"/>
          <p:nvPr/>
        </p:nvSpPr>
        <p:spPr>
          <a:xfrm>
            <a:off x="-6502" y="-42333"/>
            <a:ext cx="9268298" cy="6900333"/>
          </a:xfrm>
          <a:prstGeom prst="rect">
            <a:avLst/>
          </a:prstGeom>
          <a:solidFill>
            <a:srgbClr val="0070C0">
              <a:alpha val="5000"/>
            </a:srgbClr>
          </a:solidFill>
        </p:spPr>
        <p:txBody>
          <a:bodyPr wrap="square" rtlCol="0">
            <a:spAutoFit/>
          </a:bodyPr>
          <a:lstStyle/>
          <a:p>
            <a:endParaRPr lang="en-CZ" sz="13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359F1D-4BD6-BE84-7F06-9F578C1E0BD0}"/>
              </a:ext>
            </a:extLst>
          </p:cNvPr>
          <p:cNvSpPr txBox="1"/>
          <p:nvPr/>
        </p:nvSpPr>
        <p:spPr>
          <a:xfrm>
            <a:off x="-6502" y="-6633"/>
            <a:ext cx="9143999" cy="6858000"/>
          </a:xfrm>
          <a:prstGeom prst="rect">
            <a:avLst/>
          </a:prstGeom>
          <a:solidFill>
            <a:srgbClr val="0070C0">
              <a:alpha val="5000"/>
            </a:srgbClr>
          </a:solidFill>
        </p:spPr>
        <p:txBody>
          <a:bodyPr wrap="square" rtlCol="0">
            <a:spAutoFit/>
          </a:bodyPr>
          <a:lstStyle/>
          <a:p>
            <a:endParaRPr lang="en-CZ" sz="1350" dirty="0"/>
          </a:p>
        </p:txBody>
      </p:sp>
      <p:pic>
        <p:nvPicPr>
          <p:cNvPr id="10" name="Picture Placeholder 23">
            <a:extLst>
              <a:ext uri="{FF2B5EF4-FFF2-40B4-BE49-F238E27FC236}">
                <a16:creationId xmlns:a16="http://schemas.microsoft.com/office/drawing/2014/main" id="{3CED5054-9D8B-4644-67E2-EB2E806C30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8366" r="3" b="3"/>
          <a:stretch>
            <a:fillRect/>
          </a:stretch>
        </p:blipFill>
        <p:spPr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gradFill>
            <a:gsLst>
              <a:gs pos="76000">
                <a:schemeClr val="bg1">
                  <a:lumMod val="60307"/>
                  <a:lumOff val="39693"/>
                </a:schemeClr>
              </a:gs>
              <a:gs pos="20000">
                <a:srgbClr val="589CE8"/>
              </a:gs>
              <a:gs pos="0">
                <a:srgbClr val="80BEDA"/>
              </a:gs>
              <a:gs pos="96000">
                <a:srgbClr val="1F85F2"/>
              </a:gs>
            </a:gsLst>
            <a:path path="circle">
              <a:fillToRect l="100000" t="100000"/>
            </a:path>
          </a:gra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412F75-CADC-DC3B-2BBB-161ADE195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2" y="859536"/>
            <a:ext cx="3624601" cy="1243584"/>
          </a:xfrm>
        </p:spPr>
        <p:txBody>
          <a:bodyPr>
            <a:normAutofit/>
          </a:bodyPr>
          <a:lstStyle/>
          <a:p>
            <a:r>
              <a:rPr lang="en-GB" sz="3200" dirty="0"/>
              <a:t>Trusted by Industry Leaders</a:t>
            </a:r>
            <a:endParaRPr lang="en-GB" sz="3000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1CAD8355-9AC7-13B6-2E3E-4C65CD9050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493155"/>
              </p:ext>
            </p:extLst>
          </p:nvPr>
        </p:nvGraphicFramePr>
        <p:xfrm>
          <a:off x="336042" y="2512611"/>
          <a:ext cx="3624602" cy="3664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35343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5E8002-3BF2-3F15-9982-756F673D5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968E463D-4736-62A2-A995-A6B193C23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118E2E15-90CB-23E6-FCE2-E5DB24E92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23">
            <a:extLst>
              <a:ext uri="{FF2B5EF4-FFF2-40B4-BE49-F238E27FC236}">
                <a16:creationId xmlns:a16="http://schemas.microsoft.com/office/drawing/2014/main" id="{2BAFA4F4-CC31-347A-E90B-4F82AD5132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8061" y="-5016"/>
            <a:ext cx="9144000" cy="6858000"/>
          </a:xfrm>
          <a:prstGeom prst="rect">
            <a:avLst/>
          </a:prstGeom>
          <a:gradFill>
            <a:gsLst>
              <a:gs pos="76000">
                <a:schemeClr val="bg1">
                  <a:lumMod val="60307"/>
                  <a:lumOff val="39693"/>
                </a:schemeClr>
              </a:gs>
              <a:gs pos="20000">
                <a:srgbClr val="589CE8"/>
              </a:gs>
              <a:gs pos="0">
                <a:srgbClr val="80BEDA"/>
              </a:gs>
              <a:gs pos="96000">
                <a:srgbClr val="1F85F2"/>
              </a:gs>
            </a:gsLst>
            <a:path path="circle">
              <a:fillToRect l="100000" t="100000"/>
            </a:path>
          </a:gradFill>
        </p:spPr>
      </p:pic>
      <p:pic>
        <p:nvPicPr>
          <p:cNvPr id="6" name="Google Shape;86;p22">
            <a:extLst>
              <a:ext uri="{FF2B5EF4-FFF2-40B4-BE49-F238E27FC236}">
                <a16:creationId xmlns:a16="http://schemas.microsoft.com/office/drawing/2014/main" id="{96C47D35-0FF5-A6FF-3424-1288020726C4}"/>
              </a:ext>
            </a:extLst>
          </p:cNvPr>
          <p:cNvPicPr preferRelativeResize="0"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0000"/>
                    </a14:imgEffect>
                  </a14:imgLayer>
                </a14:imgProps>
              </a:ext>
            </a:extLst>
          </a:blip>
          <a:srcRect r="-2" b="25138"/>
          <a:stretch>
            <a:fillRect/>
          </a:stretch>
        </p:blipFill>
        <p:spPr>
          <a:xfrm>
            <a:off x="3811082" y="-181753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</p:spPr>
      </p:pic>
      <p:pic>
        <p:nvPicPr>
          <p:cNvPr id="9" name="Picture Placeholder 23">
            <a:extLst>
              <a:ext uri="{FF2B5EF4-FFF2-40B4-BE49-F238E27FC236}">
                <a16:creationId xmlns:a16="http://schemas.microsoft.com/office/drawing/2014/main" id="{81692358-0720-E665-76C7-EEBE8EE21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8366" r="3" b="3"/>
          <a:stretch>
            <a:fillRect/>
          </a:stretch>
        </p:blipFill>
        <p:spPr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gradFill>
            <a:gsLst>
              <a:gs pos="76000">
                <a:schemeClr val="bg1">
                  <a:lumMod val="60307"/>
                  <a:lumOff val="39693"/>
                </a:schemeClr>
              </a:gs>
              <a:gs pos="20000">
                <a:srgbClr val="589CE8"/>
              </a:gs>
              <a:gs pos="0">
                <a:srgbClr val="80BEDA"/>
              </a:gs>
              <a:gs pos="96000">
                <a:srgbClr val="1F85F2"/>
              </a:gs>
            </a:gsLst>
            <a:path path="circle">
              <a:fillToRect l="100000" t="100000"/>
            </a:path>
          </a:gradFill>
        </p:spPr>
      </p:pic>
      <p:sp useBgFill="1">
        <p:nvSpPr>
          <p:cNvPr id="65" name="Freeform: Shape 57">
            <a:extLst>
              <a:ext uri="{FF2B5EF4-FFF2-40B4-BE49-F238E27FC236}">
                <a16:creationId xmlns:a16="http://schemas.microsoft.com/office/drawing/2014/main" id="{DBB887A0-59E8-5A75-6B69-88A3554A8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7" name="Freeform: Shape 59">
            <a:extLst>
              <a:ext uri="{FF2B5EF4-FFF2-40B4-BE49-F238E27FC236}">
                <a16:creationId xmlns:a16="http://schemas.microsoft.com/office/drawing/2014/main" id="{27220949-8233-8FF8-4A68-AF76B5FCF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DE5C1183-445E-AA62-EF24-3968C8B2C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3185BF6-7719-A3CC-2F44-BA21A9DA5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FF5C5-664A-808A-742B-C541C8C94957}"/>
              </a:ext>
            </a:extLst>
          </p:cNvPr>
          <p:cNvSpPr txBox="1"/>
          <p:nvPr/>
        </p:nvSpPr>
        <p:spPr>
          <a:xfrm>
            <a:off x="6503" y="11918"/>
            <a:ext cx="9144000" cy="6841776"/>
          </a:xfrm>
          <a:prstGeom prst="rect">
            <a:avLst/>
          </a:prstGeom>
          <a:solidFill>
            <a:srgbClr val="0070C0">
              <a:alpha val="5000"/>
            </a:srgbClr>
          </a:solidFill>
        </p:spPr>
        <p:txBody>
          <a:bodyPr wrap="square" rtlCol="0">
            <a:spAutoFit/>
          </a:bodyPr>
          <a:lstStyle/>
          <a:p>
            <a:endParaRPr lang="en-CZ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9BE74E-6F6E-408B-D320-300065F0322B}"/>
              </a:ext>
            </a:extLst>
          </p:cNvPr>
          <p:cNvSpPr txBox="1"/>
          <p:nvPr/>
        </p:nvSpPr>
        <p:spPr>
          <a:xfrm>
            <a:off x="6503" y="8149"/>
            <a:ext cx="9144000" cy="6841776"/>
          </a:xfrm>
          <a:prstGeom prst="rect">
            <a:avLst/>
          </a:prstGeom>
          <a:solidFill>
            <a:srgbClr val="0070C0">
              <a:alpha val="5000"/>
            </a:srgbClr>
          </a:solidFill>
        </p:spPr>
        <p:txBody>
          <a:bodyPr wrap="square" rtlCol="0">
            <a:spAutoFit/>
          </a:bodyPr>
          <a:lstStyle/>
          <a:p>
            <a:endParaRPr lang="en-CZ" sz="13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496C6-E6E8-C554-222B-717EDF3AB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41" y="2304288"/>
            <a:ext cx="3624602" cy="4082552"/>
          </a:xfrm>
        </p:spPr>
        <p:txBody>
          <a:bodyPr>
            <a:normAutofit fontScale="92500" lnSpcReduction="20000"/>
          </a:bodyPr>
          <a:lstStyle/>
          <a:p>
            <a:endParaRPr lang="en-GB" sz="1800" dirty="0"/>
          </a:p>
          <a:p>
            <a:r>
              <a:rPr lang="en-GB" sz="1800" dirty="0"/>
              <a:t>Competitive margins &amp; upsell opportunities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Multi-tenant design (perfect for MSSPs, telcos)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Ready-made compliance tools for NIS2, GDPR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Full onboarding: support, training, demo environments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Rapid deployment, intuitive UI</a:t>
            </a:r>
          </a:p>
          <a:p>
            <a:r>
              <a:rPr lang="en-GB" sz="1800" dirty="0"/>
              <a:t>Proven technology, trusted across CEE</a:t>
            </a:r>
          </a:p>
          <a:p>
            <a:endParaRPr lang="en-GB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E156BF-FF8D-2E81-5395-BF269DF46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2" y="859536"/>
            <a:ext cx="3624601" cy="1243584"/>
          </a:xfrm>
        </p:spPr>
        <p:txBody>
          <a:bodyPr>
            <a:normAutofit/>
          </a:bodyPr>
          <a:lstStyle/>
          <a:p>
            <a:r>
              <a:rPr lang="en-GB" sz="3200" dirty="0"/>
              <a:t>Why Become Our Partner?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794522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004024-B741-AD27-8FC1-8086CBDBF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152C6D35-9104-8566-45F4-0A0E3CD2C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17707A88-8B97-1963-FA6B-647D68E4B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23">
            <a:extLst>
              <a:ext uri="{FF2B5EF4-FFF2-40B4-BE49-F238E27FC236}">
                <a16:creationId xmlns:a16="http://schemas.microsoft.com/office/drawing/2014/main" id="{3DDE2C73-21C9-464D-6668-32697790F1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8061" y="-5016"/>
            <a:ext cx="9144000" cy="6858000"/>
          </a:xfrm>
          <a:prstGeom prst="rect">
            <a:avLst/>
          </a:prstGeom>
          <a:gradFill>
            <a:gsLst>
              <a:gs pos="76000">
                <a:schemeClr val="bg1">
                  <a:lumMod val="60307"/>
                  <a:lumOff val="39693"/>
                </a:schemeClr>
              </a:gs>
              <a:gs pos="20000">
                <a:srgbClr val="589CE8"/>
              </a:gs>
              <a:gs pos="0">
                <a:srgbClr val="80BEDA"/>
              </a:gs>
              <a:gs pos="96000">
                <a:srgbClr val="1F85F2"/>
              </a:gs>
            </a:gsLst>
            <a:path path="circle">
              <a:fillToRect l="100000" t="100000"/>
            </a:path>
          </a:gradFill>
        </p:spPr>
      </p:pic>
      <p:pic>
        <p:nvPicPr>
          <p:cNvPr id="6" name="Google Shape;86;p22">
            <a:extLst>
              <a:ext uri="{FF2B5EF4-FFF2-40B4-BE49-F238E27FC236}">
                <a16:creationId xmlns:a16="http://schemas.microsoft.com/office/drawing/2014/main" id="{4C426962-FA85-BCF7-5512-3AF2C4C8198F}"/>
              </a:ext>
            </a:extLst>
          </p:cNvPr>
          <p:cNvPicPr preferRelativeResize="0"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0000"/>
                    </a14:imgEffect>
                  </a14:imgLayer>
                </a14:imgProps>
              </a:ext>
            </a:extLst>
          </a:blip>
          <a:srcRect r="-2" b="25138"/>
          <a:stretch>
            <a:fillRect/>
          </a:stretch>
        </p:blipFill>
        <p:spPr>
          <a:xfrm>
            <a:off x="3811082" y="-181753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</p:spPr>
      </p:pic>
      <p:pic>
        <p:nvPicPr>
          <p:cNvPr id="9" name="Picture Placeholder 23">
            <a:extLst>
              <a:ext uri="{FF2B5EF4-FFF2-40B4-BE49-F238E27FC236}">
                <a16:creationId xmlns:a16="http://schemas.microsoft.com/office/drawing/2014/main" id="{0D260C23-BF7F-B86F-2E42-B60DE1F71C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8366" r="3" b="3"/>
          <a:stretch>
            <a:fillRect/>
          </a:stretch>
        </p:blipFill>
        <p:spPr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gradFill>
            <a:gsLst>
              <a:gs pos="76000">
                <a:schemeClr val="bg1">
                  <a:lumMod val="60307"/>
                  <a:lumOff val="39693"/>
                </a:schemeClr>
              </a:gs>
              <a:gs pos="20000">
                <a:srgbClr val="589CE8"/>
              </a:gs>
              <a:gs pos="0">
                <a:srgbClr val="80BEDA"/>
              </a:gs>
              <a:gs pos="96000">
                <a:srgbClr val="1F85F2"/>
              </a:gs>
            </a:gsLst>
            <a:path path="circle">
              <a:fillToRect l="100000" t="100000"/>
            </a:path>
          </a:gradFill>
        </p:spPr>
      </p:pic>
      <p:sp useBgFill="1">
        <p:nvSpPr>
          <p:cNvPr id="65" name="Freeform: Shape 57">
            <a:extLst>
              <a:ext uri="{FF2B5EF4-FFF2-40B4-BE49-F238E27FC236}">
                <a16:creationId xmlns:a16="http://schemas.microsoft.com/office/drawing/2014/main" id="{7E855F3B-67B0-7FE3-9A34-5BA7230DD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7" name="Freeform: Shape 59">
            <a:extLst>
              <a:ext uri="{FF2B5EF4-FFF2-40B4-BE49-F238E27FC236}">
                <a16:creationId xmlns:a16="http://schemas.microsoft.com/office/drawing/2014/main" id="{1DD67519-4544-EB29-EAA6-AF1A55363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76480887-F4DE-97E9-E69C-3B7D90054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13D03E7-BBB1-234F-EAD6-9AC83A98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3A75AF-1A40-1FE6-8E67-4947A5A0328D}"/>
              </a:ext>
            </a:extLst>
          </p:cNvPr>
          <p:cNvSpPr txBox="1"/>
          <p:nvPr/>
        </p:nvSpPr>
        <p:spPr>
          <a:xfrm>
            <a:off x="6503" y="11918"/>
            <a:ext cx="9144000" cy="6841776"/>
          </a:xfrm>
          <a:prstGeom prst="rect">
            <a:avLst/>
          </a:prstGeom>
          <a:solidFill>
            <a:srgbClr val="0070C0">
              <a:alpha val="5000"/>
            </a:srgbClr>
          </a:solidFill>
        </p:spPr>
        <p:txBody>
          <a:bodyPr wrap="square" rtlCol="0">
            <a:spAutoFit/>
          </a:bodyPr>
          <a:lstStyle/>
          <a:p>
            <a:endParaRPr lang="en-CZ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E98A9D-83D5-CA85-EF90-1401956678CD}"/>
              </a:ext>
            </a:extLst>
          </p:cNvPr>
          <p:cNvSpPr txBox="1"/>
          <p:nvPr/>
        </p:nvSpPr>
        <p:spPr>
          <a:xfrm>
            <a:off x="6503" y="8149"/>
            <a:ext cx="9144000" cy="6841776"/>
          </a:xfrm>
          <a:prstGeom prst="rect">
            <a:avLst/>
          </a:prstGeom>
          <a:solidFill>
            <a:srgbClr val="0070C0">
              <a:alpha val="5000"/>
            </a:srgbClr>
          </a:solidFill>
        </p:spPr>
        <p:txBody>
          <a:bodyPr wrap="square" rtlCol="0">
            <a:spAutoFit/>
          </a:bodyPr>
          <a:lstStyle/>
          <a:p>
            <a:endParaRPr lang="en-CZ" sz="13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47CAF-5412-E5B9-34AB-08CF8555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84" y="2522627"/>
            <a:ext cx="4533671" cy="4082552"/>
          </a:xfrm>
        </p:spPr>
        <p:txBody>
          <a:bodyPr>
            <a:normAutofit/>
          </a:bodyPr>
          <a:lstStyle/>
          <a:p>
            <a:r>
              <a:rPr lang="en-GB" sz="1800" dirty="0"/>
              <a:t>We are looking for local partners in Bulgaria.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We’d love to talk with you and explore how we can grow together.</a:t>
            </a:r>
          </a:p>
          <a:p>
            <a:endParaRPr lang="en-GB" sz="1800" dirty="0"/>
          </a:p>
          <a:p>
            <a:r>
              <a:rPr lang="en-GB" sz="1800" dirty="0"/>
              <a:t>Contact: Vladimíra </a:t>
            </a:r>
            <a:r>
              <a:rPr lang="en-GB" sz="1800" dirty="0" err="1"/>
              <a:t>Tesková</a:t>
            </a:r>
            <a:r>
              <a:rPr lang="en-GB" sz="1800" dirty="0"/>
              <a:t>, COO, TeskaLabs</a:t>
            </a:r>
          </a:p>
          <a:p>
            <a:r>
              <a:rPr lang="en-GB" sz="1800" dirty="0"/>
              <a:t>Email: </a:t>
            </a:r>
            <a:r>
              <a:rPr lang="en-GB" sz="1800" dirty="0" err="1"/>
              <a:t>vladimira.teskova@teskalabs.com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Phone: +420 604 806 483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C4EE66-5CDD-E537-D919-96638248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6230"/>
            <a:ext cx="4384814" cy="1243584"/>
          </a:xfrm>
        </p:spPr>
        <p:txBody>
          <a:bodyPr>
            <a:normAutofit/>
          </a:bodyPr>
          <a:lstStyle/>
          <a:p>
            <a:r>
              <a:rPr lang="en-GB" sz="3200" dirty="0"/>
              <a:t>Let’s build a secure digital future – together!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229732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293</Words>
  <Application>Microsoft Macintosh PowerPoint</Application>
  <PresentationFormat>Předvádění na obrazovce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Avenir Next LT Pro</vt:lpstr>
      <vt:lpstr>Calibri</vt:lpstr>
      <vt:lpstr>Poppins</vt:lpstr>
      <vt:lpstr>Poppins Medium</vt:lpstr>
      <vt:lpstr>Office Theme</vt:lpstr>
      <vt:lpstr>Prezentace aplikace PowerPoint</vt:lpstr>
      <vt:lpstr>Let’s Grow Cybersecurity Together</vt:lpstr>
      <vt:lpstr>TeskaLabs at a Glance</vt:lpstr>
      <vt:lpstr>Our Product Portfolio</vt:lpstr>
      <vt:lpstr>Trusted by Industry Leaders</vt:lpstr>
      <vt:lpstr>Why Become Our Partner?</vt:lpstr>
      <vt:lpstr>Let’s build a secure digital future – together!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Karolína Tremlová</cp:lastModifiedBy>
  <cp:revision>5</cp:revision>
  <dcterms:created xsi:type="dcterms:W3CDTF">2013-01-27T09:14:16Z</dcterms:created>
  <dcterms:modified xsi:type="dcterms:W3CDTF">2025-06-04T07:03:32Z</dcterms:modified>
  <cp:category/>
</cp:coreProperties>
</file>